
<file path=[Content_Types].xml><?xml version="1.0" encoding="utf-8"?>
<Types xmlns="http://schemas.openxmlformats.org/package/2006/content-types"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21.xml" ContentType="application/vnd.openxmlformats-officedocument.presentationml.slide+xml"/>
  <Override PartName="/ppt/charts/style1.xml" ContentType="application/vnd.ms-office.chartstyl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charts/colors1.xml" ContentType="application/vnd.ms-office.chartcolorstyle+xml"/>
  <Override PartName="/ppt/slides/slide30.xml" ContentType="application/vnd.openxmlformats-officedocument.presentationml.slide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8288000" cy="10287000"/>
  <p:notesSz cx="18288000" cy="10287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54" d="100"/>
          <a:sy n="54" d="100"/>
        </p:scale>
        <p:origin x="845" y="82"/>
      </p:cViewPr>
      <p:guideLst>
        <p:guide pos="2160" orient="horz"/>
        <p:guide pos="288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presProps" Target="presProps.xml" /><Relationship Id="rId37" Type="http://schemas.openxmlformats.org/officeDocument/2006/relationships/tableStyles" Target="tableStyles.xml" /><Relationship Id="rId38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 bwMode="auto">
        <a:prstGeom prst="rect">
          <a:avLst/>
        </a:prstGeom>
        <a:noFill/>
        <a:ln>
          <a:noFill/>
        </a:ln>
        <a:effectLst/>
      </c:spPr>
    </c:floor>
    <c:sideWall>
      <c:thickness val="0"/>
      <c:spPr bwMode="auto">
        <a:prstGeom prst="rect">
          <a:avLst/>
        </a:prstGeom>
        <a:noFill/>
        <a:ln>
          <a:noFill/>
        </a:ln>
        <a:effectLst/>
      </c:spPr>
    </c:sideWall>
    <c:backWall>
      <c:thickness val="0"/>
      <c:spPr bwMode="auto">
        <a:prstGeom prst="rect">
          <a:avLst/>
        </a:prstGeom>
        <a:noFill/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 xml:space="preserve">label 0</c:f>
              <c:strCache>
                <c:ptCount val="1"/>
                <c:pt idx="0">
                  <c:v>Август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categories</c:f>
              <c:strCache>
                <c:ptCount val="5"/>
                <c:pt idx="0">
                  <c:v xml:space="preserve">Инвестиции </c:v>
                </c:pt>
                <c:pt idx="1">
                  <c:v xml:space="preserve">Продлить сим-карту</c:v>
                </c:pt>
                <c:pt idx="2">
                  <c:v xml:space="preserve">Звонок от "Госуслуг"</c:v>
                </c:pt>
                <c:pt idx="3">
                  <c:v xml:space="preserve">"Служба безопасности" банка</c:v>
                </c:pt>
                <c:pt idx="4">
                  <c:v xml:space="preserve">Взлом мессенджера 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35466000</c:v>
                </c:pt>
                <c:pt idx="1">
                  <c:v>2720000</c:v>
                </c:pt>
                <c:pt idx="2">
                  <c:v>5817534</c:v>
                </c:pt>
                <c:pt idx="3">
                  <c:v>26589000</c:v>
                </c:pt>
                <c:pt idx="4">
                  <c:v>12906700</c:v>
                </c:pt>
              </c:numCache>
            </c:numRef>
          </c:val>
        </c:ser>
        <c:ser>
          <c:idx val="1"/>
          <c:order val="1"/>
          <c:tx>
            <c:strRef>
              <c:f xml:space="preserve">label 1</c:f>
              <c:strCache>
                <c:ptCount val="1"/>
                <c:pt idx="0">
                  <c:v>Сентябрь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cat>
            <c:strRef>
              <c:f>categories</c:f>
              <c:strCache>
                <c:ptCount val="5"/>
                <c:pt idx="0">
                  <c:v xml:space="preserve">Инвестиции </c:v>
                </c:pt>
                <c:pt idx="1">
                  <c:v xml:space="preserve">Продлить сим-карту</c:v>
                </c:pt>
                <c:pt idx="2">
                  <c:v xml:space="preserve">Звонок от "Госуслуг"</c:v>
                </c:pt>
                <c:pt idx="3">
                  <c:v xml:space="preserve">"Служба безопасности" банка</c:v>
                </c:pt>
                <c:pt idx="4">
                  <c:v xml:space="preserve">Взлом мессенджера 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43021234</c:v>
                </c:pt>
                <c:pt idx="1">
                  <c:v>4120842</c:v>
                </c:pt>
                <c:pt idx="2">
                  <c:v>3860000</c:v>
                </c:pt>
                <c:pt idx="3">
                  <c:v>24543524</c:v>
                </c:pt>
                <c:pt idx="4">
                  <c:v>9445362</c:v>
                </c:pt>
              </c:numCache>
            </c:numRef>
          </c:val>
        </c:ser>
        <c:ser>
          <c:idx val="2"/>
          <c:order val="2"/>
          <c:tx>
            <c:strRef>
              <c:f xml:space="preserve">label 2</c:f>
              <c:strCache>
                <c:ptCount val="1"/>
                <c:pt idx="0">
                  <c:v>Октябрь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categories</c:f>
              <c:strCache>
                <c:ptCount val="5"/>
                <c:pt idx="0">
                  <c:v xml:space="preserve">Инвестиции </c:v>
                </c:pt>
                <c:pt idx="1">
                  <c:v xml:space="preserve">Продлить сим-карту</c:v>
                </c:pt>
                <c:pt idx="2">
                  <c:v xml:space="preserve">Звонок от "Госуслуг"</c:v>
                </c:pt>
                <c:pt idx="3">
                  <c:v xml:space="preserve">"Служба безопасности" банка</c:v>
                </c:pt>
                <c:pt idx="4">
                  <c:v xml:space="preserve">Взлом мессенджера 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20181000</c:v>
                </c:pt>
                <c:pt idx="1">
                  <c:v>1800000</c:v>
                </c:pt>
                <c:pt idx="2">
                  <c:v>5100000</c:v>
                </c:pt>
                <c:pt idx="3">
                  <c:v>13470000</c:v>
                </c:pt>
                <c:pt idx="4">
                  <c:v>4411000</c:v>
                </c:pt>
              </c:numCache>
            </c:numRef>
          </c:val>
        </c:ser>
        <c:dLbls>
          <c:showBubbleSize val="0"/>
          <c:showCatName val="0"/>
          <c:showLeaderLines val="0"/>
          <c:showLegendKey val="0"/>
          <c:showPercent val="0"/>
          <c:showSerName val="0"/>
          <c:showVal val="0"/>
        </c:dLbls>
        <c:gapWidth val="150"/>
        <c:shape val="box"/>
        <c:axId val="69266674"/>
        <c:axId val="32495270"/>
      </c:bar3DChart>
      <c:catAx>
        <c:axId val="6926667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32495270"/>
        <c:crosses val="autoZero"/>
        <c:auto val="1"/>
        <c:lblAlgn val="ctr"/>
        <c:lblOffset val="100"/>
        <c:noMultiLvlLbl val="0"/>
      </c:catAx>
      <c:valAx>
        <c:axId val="32495270"/>
        <c:scaling>
          <c:orientation val="minMax"/>
        </c:scaling>
        <c:delete val="0"/>
        <c:axPos val="l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\₽* #,##0_);_(\₽* \(#,##0\);_(\₽* \-_);_(@_)" sourceLinked="0"/>
        <c:majorTickMark val="out"/>
        <c:minorTickMark val="none"/>
        <c:tickLblPos val="nextTo"/>
        <c:spPr bwMode="auto"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Arial"/>
                <a:cs typeface="Arial"/>
              </a:defRPr>
            </a:pPr>
            <a:endParaRPr lang="ru-RU"/>
          </a:p>
        </c:txPr>
        <c:crossAx val="69266674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legend>
      <c:legendPos val="r"/>
      <c:layout/>
      <c:overlay val="0"/>
      <c:spPr bwMode="auto"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1"/>
  </c:chart>
  <c:spPr bwMode="auto">
    <a:xfrm>
      <a:off x="7239000" y="852222"/>
      <a:ext cx="11049000" cy="8582555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5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 lang="en-US"/>
              <a:t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jpg"/><Relationship Id="rId5" Type="http://schemas.openxmlformats.org/officeDocument/2006/relationships/image" Target="../media/image30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media2.sv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media3.sv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Relationship Id="rId4" Type="http://schemas.openxmlformats.org/officeDocument/2006/relationships/image" Target="../media/media1.sv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Relationship Id="rId4" Type="http://schemas.openxmlformats.org/officeDocument/2006/relationships/image" Target="../media/media1.svg"/><Relationship Id="rId5" Type="http://schemas.openxmlformats.org/officeDocument/2006/relationships/image" Target="../media/image60.png"/><Relationship Id="rId6" Type="http://schemas.openxmlformats.org/officeDocument/2006/relationships/image" Target="../media/image61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../media/image63.jpg"/><Relationship Id="rId4" Type="http://schemas.openxmlformats.org/officeDocument/2006/relationships/image" Target="../media/image64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media4.svg"/><Relationship Id="rId5" Type="http://schemas.openxmlformats.org/officeDocument/2006/relationships/image" Target="../media/image68.png"/><Relationship Id="rId6" Type="http://schemas.openxmlformats.org/officeDocument/2006/relationships/image" Target="../media/media5.svg"/><Relationship Id="rId7" Type="http://schemas.openxmlformats.org/officeDocument/2006/relationships/image" Target="../media/image69.png"/><Relationship Id="rId8" Type="http://schemas.openxmlformats.org/officeDocument/2006/relationships/image" Target="../media/media6.sv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 /><Relationship Id="rId3" Type="http://schemas.openxmlformats.org/officeDocument/2006/relationships/image" Target="../media/image3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73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74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media2.svg"/><Relationship Id="rId4" Type="http://schemas.openxmlformats.org/officeDocument/2006/relationships/image" Target="../media/image7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Relationship Id="rId4" Type="http://schemas.openxmlformats.org/officeDocument/2006/relationships/image" Target="../media/media1.svg"/><Relationship Id="rId5" Type="http://schemas.openxmlformats.org/officeDocument/2006/relationships/image" Target="../media/image15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3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 bwMode="auto">
          <a:xfrm>
            <a:off x="6097502" y="5590237"/>
            <a:ext cx="14099415" cy="1409941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 bwMode="auto">
          <a:xfrm>
            <a:off x="16420234" y="-1717598"/>
            <a:ext cx="3735531" cy="373553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 bwMode="auto">
          <a:xfrm>
            <a:off x="747857" y="-643475"/>
            <a:ext cx="1286950" cy="128695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12" name="TextBox 12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 bwMode="auto">
          <a:xfrm>
            <a:off x="-1295400" y="7962900"/>
            <a:ext cx="3735531" cy="373553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 bwMode="auto">
          <a:xfrm>
            <a:off x="8757394" y="7522582"/>
            <a:ext cx="8779632" cy="1733977"/>
          </a:xfrm>
          <a:custGeom>
            <a:avLst/>
            <a:gdLst/>
            <a:ahLst/>
            <a:cxnLst/>
            <a:rect l="l" t="t" r="r" b="b"/>
            <a:pathLst>
              <a:path w="8779632" h="1733977" fill="norm" stroke="1" extrusionOk="0">
                <a:moveTo>
                  <a:pt x="0" y="0"/>
                </a:moveTo>
                <a:lnTo>
                  <a:pt x="8779632" y="0"/>
                </a:lnTo>
                <a:lnTo>
                  <a:pt x="8779632" y="1733977"/>
                </a:lnTo>
                <a:lnTo>
                  <a:pt x="0" y="1733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grpSp>
        <p:nvGrpSpPr>
          <p:cNvPr id="19" name="Group 19"/>
          <p:cNvGrpSpPr>
            <a:grpSpLocks noChangeAspect="1"/>
          </p:cNvGrpSpPr>
          <p:nvPr/>
        </p:nvGrpSpPr>
        <p:grpSpPr bwMode="auto">
          <a:xfrm>
            <a:off x="9175955" y="3113245"/>
            <a:ext cx="9146584" cy="5246370"/>
            <a:chOff x="0" y="0"/>
            <a:chExt cx="7981950" cy="4578350"/>
          </a:xfrm>
        </p:grpSpPr>
        <p:sp>
          <p:nvSpPr>
            <p:cNvPr id="20" name="Freeform 20"/>
            <p:cNvSpPr/>
            <p:nvPr/>
          </p:nvSpPr>
          <p:spPr bwMode="auto"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 fill="norm" stroke="1" extrusionOk="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id="21" name="Freeform 21"/>
            <p:cNvSpPr/>
            <p:nvPr/>
          </p:nvSpPr>
          <p:spPr bwMode="auto"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 fill="norm" stroke="1" extrusionOk="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2" name="Freeform 22"/>
            <p:cNvSpPr/>
            <p:nvPr/>
          </p:nvSpPr>
          <p:spPr bwMode="auto"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 fill="norm" stroke="1" extrusionOk="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3" name="Freeform 23"/>
            <p:cNvSpPr/>
            <p:nvPr/>
          </p:nvSpPr>
          <p:spPr bwMode="auto"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 fill="norm" stroke="1" extrusionOk="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4" name="Freeform 24"/>
            <p:cNvSpPr/>
            <p:nvPr/>
          </p:nvSpPr>
          <p:spPr bwMode="auto"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 fill="norm" stroke="1" extrusionOk="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/>
            </a:blipFill>
          </p:spPr>
        </p:sp>
      </p:grpSp>
      <p:pic>
        <p:nvPicPr>
          <p:cNvPr id="25" name="Picture 5" descr="C:\Users\Елена\Desktop\10\Орел.gif"/>
          <p:cNvPicPr/>
          <p:nvPr/>
        </p:nvPicPr>
        <p:blipFill>
          <a:blip r:embed="rId4"/>
          <a:stretch/>
        </p:blipFill>
        <p:spPr bwMode="auto">
          <a:xfrm>
            <a:off x="8314940" y="69426"/>
            <a:ext cx="1738563" cy="875806"/>
          </a:xfrm>
          <a:prstGeom prst="rect">
            <a:avLst/>
          </a:prstGeom>
          <a:ln w="9525">
            <a:noFill/>
          </a:ln>
        </p:spPr>
      </p:pic>
      <p:sp>
        <p:nvSpPr>
          <p:cNvPr id="26" name="PlaceHolder 1"/>
          <p:cNvSpPr txBox="1"/>
          <p:nvPr/>
        </p:nvSpPr>
        <p:spPr bwMode="auto">
          <a:xfrm>
            <a:off x="-526936" y="5824487"/>
            <a:ext cx="10141665" cy="13676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>
              <a:lnSpc>
                <a:spcPct val="90000"/>
              </a:lnSpc>
              <a:tabLst>
                <a:tab pos="0" algn="l"/>
              </a:tabLst>
              <a:defRPr/>
            </a:pPr>
            <a:r>
              <a:rPr lang="ru-RU" sz="7200" spc="-1">
                <a:solidFill>
                  <a:srgbClr val="000000"/>
                </a:solidFill>
                <a:latin typeface="Times New Roman"/>
              </a:rPr>
              <a:t>ВИДЫ МОШЕННИЧЕСКИХ ДЕЙСТВИЙ И  ЗАЩИТА ОТ НИХ</a:t>
            </a:r>
            <a:endParaRPr lang="en-US" sz="7200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Rectangle 2"/>
          <p:cNvSpPr/>
          <p:nvPr/>
        </p:nvSpPr>
        <p:spPr bwMode="auto">
          <a:xfrm>
            <a:off x="1622407" y="649960"/>
            <a:ext cx="13385066" cy="513707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60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МУ МВД России «Иркутское»</a:t>
            </a:r>
            <a:endParaRPr lang="ru-RU" sz="6000" b="0" strike="noStrike" spc="-1">
              <a:solidFill>
                <a:schemeClr val="tx2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rcRect l="3476" t="2930" r="4143" b="0"/>
          <a:stretch/>
        </p:blipFill>
        <p:spPr bwMode="auto">
          <a:xfrm>
            <a:off x="10264029" y="3334171"/>
            <a:ext cx="6997568" cy="4438955"/>
          </a:xfrm>
          <a:prstGeom prst="rect">
            <a:avLst/>
          </a:prstGeom>
        </p:spPr>
      </p:pic>
      <p:pic>
        <p:nvPicPr>
          <p:cNvPr id="32" name="Рисунок 4"/>
          <p:cNvPicPr/>
          <p:nvPr/>
        </p:nvPicPr>
        <p:blipFill>
          <a:blip r:embed="rId6"/>
          <a:stretch/>
        </p:blipFill>
        <p:spPr bwMode="auto">
          <a:xfrm>
            <a:off x="3600373" y="7796938"/>
            <a:ext cx="2146923" cy="22136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6" name="Picture 1" descr="D:\РАБОТА всё\ПОЛИЦИЯ\2020\ПРЕЗЕНТАЦИЯ\qqqqq.png"/>
          <p:cNvPicPr/>
          <p:nvPr/>
        </p:nvPicPr>
        <p:blipFill>
          <a:blip r:embed="rId2">
            <a:alphaModFix amt="50000"/>
          </a:blip>
          <a:srcRect l="11114" t="0" r="0" b="0"/>
          <a:stretch/>
        </p:blipFill>
        <p:spPr bwMode="auto">
          <a:xfrm flipH="1">
            <a:off x="6039319" y="0"/>
            <a:ext cx="13083746" cy="10358273"/>
          </a:xfrm>
          <a:prstGeom prst="rect">
            <a:avLst/>
          </a:prstGeom>
          <a:ln w="0">
            <a:noFill/>
          </a:ln>
        </p:spPr>
      </p:pic>
      <p:sp>
        <p:nvSpPr>
          <p:cNvPr id="5" name="TextBox 5"/>
          <p:cNvSpPr txBox="1"/>
          <p:nvPr/>
        </p:nvSpPr>
        <p:spPr bwMode="auto">
          <a:xfrm>
            <a:off x="1609132" y="1222804"/>
            <a:ext cx="7922504" cy="771523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l">
              <a:lnSpc>
                <a:spcPts val="6300"/>
              </a:lnSpc>
              <a:spcBef>
                <a:spcPts val="0"/>
              </a:spcBef>
              <a:defRPr/>
            </a:pPr>
            <a:r>
              <a:rPr lang="ru-RU" sz="4500" b="1" u="none" strike="noStrike">
                <a:solidFill>
                  <a:srgbClr val="051D40"/>
                </a:solidFill>
                <a:latin typeface="Montserrat Bold"/>
                <a:ea typeface="Montserrat Bold"/>
                <a:cs typeface="Montserrat Bold"/>
              </a:rPr>
              <a:t>Как себя обезопасить?</a:t>
            </a:r>
            <a:endParaRPr lang="en-US" sz="4500" b="1" u="none" strike="noStrike">
              <a:solidFill>
                <a:srgbClr val="051D40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6" name="Group 6"/>
          <p:cNvGrpSpPr/>
          <p:nvPr/>
        </p:nvGrpSpPr>
        <p:grpSpPr bwMode="auto">
          <a:xfrm>
            <a:off x="-1595820" y="-1782102"/>
            <a:ext cx="3564204" cy="35642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051D40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 bwMode="auto">
          <a:xfrm>
            <a:off x="1609132" y="2128374"/>
            <a:ext cx="9006427" cy="177542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l">
              <a:lnSpc>
                <a:spcPts val="2843"/>
              </a:lnSpc>
              <a:spcBef>
                <a:spcPts val="0"/>
              </a:spcBef>
              <a:defRPr/>
            </a:pPr>
            <a:r>
              <a:rPr lang="ru-RU" sz="2050" u="none" strike="noStrike" spc="-40">
                <a:solidFill>
                  <a:srgbClr val="051D40"/>
                </a:solidFill>
                <a:latin typeface="Poppins"/>
                <a:ea typeface="Poppins"/>
                <a:cs typeface="Poppins"/>
              </a:rPr>
              <a:t>Финансовая пирамида (также инвестиционная пирамида, схема </a:t>
            </a:r>
            <a:r>
              <a:rPr lang="ru-RU" sz="2050" u="none" strike="noStrike" spc="-40">
                <a:solidFill>
                  <a:srgbClr val="051D40"/>
                </a:solidFill>
                <a:latin typeface="Poppins"/>
                <a:ea typeface="Poppins"/>
                <a:cs typeface="Poppins"/>
              </a:rPr>
              <a:t>Понци</a:t>
            </a:r>
            <a:r>
              <a:rPr lang="ru-RU" sz="2050" u="none" strike="noStrike" spc="-40">
                <a:solidFill>
                  <a:srgbClr val="051D40"/>
                </a:solidFill>
                <a:latin typeface="Poppins"/>
                <a:ea typeface="Poppins"/>
                <a:cs typeface="Poppins"/>
              </a:rPr>
              <a:t>) — мошенническая схема, которая имитирует успешный инвестиционный проект. Доход первым участникам выплачивается за счёт средств последующих. В отличие от реального бизнеса, пирамида не производит товары или услуги, а просто перераспределяет средства между участниками.</a:t>
            </a:r>
            <a:r>
              <a:rPr lang="en-US" sz="2050" u="none" strike="noStrike" spc="-40">
                <a:solidFill>
                  <a:srgbClr val="051D40"/>
                </a:solidFill>
                <a:latin typeface="Poppins"/>
                <a:ea typeface="Poppins"/>
                <a:cs typeface="Poppins"/>
              </a:rPr>
              <a:t>.</a:t>
            </a:r>
            <a:endParaRPr/>
          </a:p>
        </p:txBody>
      </p:sp>
      <p:grpSp>
        <p:nvGrpSpPr>
          <p:cNvPr id="12" name="Group 12"/>
          <p:cNvGrpSpPr/>
          <p:nvPr/>
        </p:nvGrpSpPr>
        <p:grpSpPr bwMode="auto">
          <a:xfrm>
            <a:off x="12561443" y="7127465"/>
            <a:ext cx="5946973" cy="59469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 bwMode="auto">
          <a:xfrm>
            <a:off x="1594175" y="8410948"/>
            <a:ext cx="11402164" cy="711357"/>
          </a:xfrm>
          <a:custGeom>
            <a:avLst/>
            <a:gdLst/>
            <a:ahLst/>
            <a:cxnLst/>
            <a:rect l="l" t="t" r="r" b="b"/>
            <a:pathLst>
              <a:path w="11402164" h="711357" fill="norm" stroke="1" extrusionOk="0">
                <a:moveTo>
                  <a:pt x="0" y="0"/>
                </a:moveTo>
                <a:lnTo>
                  <a:pt x="11402164" y="0"/>
                </a:lnTo>
                <a:lnTo>
                  <a:pt x="11402164" y="711358"/>
                </a:lnTo>
                <a:lnTo>
                  <a:pt x="0" y="711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</p:spPr>
      </p:sp>
      <p:grpSp>
        <p:nvGrpSpPr>
          <p:cNvPr id="16" name="Group 16"/>
          <p:cNvGrpSpPr/>
          <p:nvPr/>
        </p:nvGrpSpPr>
        <p:grpSpPr bwMode="auto">
          <a:xfrm>
            <a:off x="381000" y="5143500"/>
            <a:ext cx="12615339" cy="3298724"/>
            <a:chOff x="0" y="0"/>
            <a:chExt cx="2999100" cy="868800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2999100" cy="868800"/>
            </a:xfrm>
            <a:custGeom>
              <a:avLst/>
              <a:gdLst/>
              <a:ahLst/>
              <a:cxnLst/>
              <a:rect l="l" t="t" r="r" b="b"/>
              <a:pathLst>
                <a:path w="2999100" h="868800" fill="norm" stroke="1" extrusionOk="0">
                  <a:moveTo>
                    <a:pt x="9518" y="0"/>
                  </a:moveTo>
                  <a:lnTo>
                    <a:pt x="2989581" y="0"/>
                  </a:lnTo>
                  <a:cubicBezTo>
                    <a:pt x="2992106" y="0"/>
                    <a:pt x="2994527" y="1003"/>
                    <a:pt x="2996312" y="2788"/>
                  </a:cubicBezTo>
                  <a:cubicBezTo>
                    <a:pt x="2998097" y="4573"/>
                    <a:pt x="2999100" y="6994"/>
                    <a:pt x="2999100" y="9518"/>
                  </a:cubicBezTo>
                  <a:lnTo>
                    <a:pt x="2999100" y="859282"/>
                  </a:lnTo>
                  <a:cubicBezTo>
                    <a:pt x="2999100" y="861806"/>
                    <a:pt x="2998097" y="864227"/>
                    <a:pt x="2996312" y="866012"/>
                  </a:cubicBezTo>
                  <a:cubicBezTo>
                    <a:pt x="2994527" y="867797"/>
                    <a:pt x="2992106" y="868800"/>
                    <a:pt x="2989581" y="868800"/>
                  </a:cubicBezTo>
                  <a:lnTo>
                    <a:pt x="9518" y="868800"/>
                  </a:lnTo>
                  <a:cubicBezTo>
                    <a:pt x="4261" y="868800"/>
                    <a:pt x="0" y="864538"/>
                    <a:pt x="0" y="859282"/>
                  </a:cubicBezTo>
                  <a:lnTo>
                    <a:pt x="0" y="9518"/>
                  </a:lnTo>
                  <a:cubicBezTo>
                    <a:pt x="0" y="6994"/>
                    <a:pt x="1003" y="4573"/>
                    <a:pt x="2788" y="2788"/>
                  </a:cubicBezTo>
                  <a:cubicBezTo>
                    <a:pt x="4573" y="1003"/>
                    <a:pt x="6994" y="0"/>
                    <a:pt x="9518" y="0"/>
                  </a:cubicBezTo>
                  <a:close/>
                </a:path>
              </a:pathLst>
            </a:custGeom>
            <a:solidFill>
              <a:srgbClr val="00569E"/>
            </a:solidFill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0" y="-38100"/>
              <a:ext cx="2999100" cy="906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 bwMode="auto">
          <a:xfrm>
            <a:off x="1226206" y="4871997"/>
            <a:ext cx="2772169" cy="685553"/>
            <a:chOff x="0" y="0"/>
            <a:chExt cx="1013291" cy="250585"/>
          </a:xfrm>
        </p:grpSpPr>
        <p:sp>
          <p:nvSpPr>
            <p:cNvPr id="20" name="Freeform 20"/>
            <p:cNvSpPr/>
            <p:nvPr/>
          </p:nvSpPr>
          <p:spPr bwMode="auto">
            <a:xfrm>
              <a:off x="0" y="0"/>
              <a:ext cx="1013291" cy="250585"/>
            </a:xfrm>
            <a:custGeom>
              <a:avLst/>
              <a:gdLst/>
              <a:ahLst/>
              <a:cxnLst/>
              <a:rect l="l" t="t" r="r" b="b"/>
              <a:pathLst>
                <a:path w="1013291" h="250585" fill="norm" stroke="1" extrusionOk="0">
                  <a:moveTo>
                    <a:pt x="125293" y="0"/>
                  </a:moveTo>
                  <a:lnTo>
                    <a:pt x="887999" y="0"/>
                  </a:lnTo>
                  <a:cubicBezTo>
                    <a:pt x="921228" y="0"/>
                    <a:pt x="953097" y="13200"/>
                    <a:pt x="976594" y="36697"/>
                  </a:cubicBezTo>
                  <a:cubicBezTo>
                    <a:pt x="1000091" y="60194"/>
                    <a:pt x="1013291" y="92063"/>
                    <a:pt x="1013291" y="125293"/>
                  </a:cubicBezTo>
                  <a:lnTo>
                    <a:pt x="1013291" y="125293"/>
                  </a:lnTo>
                  <a:cubicBezTo>
                    <a:pt x="1013291" y="158522"/>
                    <a:pt x="1000091" y="190391"/>
                    <a:pt x="976594" y="213888"/>
                  </a:cubicBezTo>
                  <a:cubicBezTo>
                    <a:pt x="953097" y="237385"/>
                    <a:pt x="921228" y="250585"/>
                    <a:pt x="887999" y="250585"/>
                  </a:cubicBezTo>
                  <a:lnTo>
                    <a:pt x="125293" y="250585"/>
                  </a:lnTo>
                  <a:cubicBezTo>
                    <a:pt x="92063" y="250585"/>
                    <a:pt x="60194" y="237385"/>
                    <a:pt x="36697" y="213888"/>
                  </a:cubicBezTo>
                  <a:cubicBezTo>
                    <a:pt x="13200" y="190391"/>
                    <a:pt x="0" y="158522"/>
                    <a:pt x="0" y="125293"/>
                  </a:cubicBezTo>
                  <a:lnTo>
                    <a:pt x="0" y="125293"/>
                  </a:lnTo>
                  <a:cubicBezTo>
                    <a:pt x="0" y="92063"/>
                    <a:pt x="13200" y="60194"/>
                    <a:pt x="36697" y="36697"/>
                  </a:cubicBezTo>
                  <a:cubicBezTo>
                    <a:pt x="60194" y="13200"/>
                    <a:pt x="92063" y="0"/>
                    <a:pt x="125293" y="0"/>
                  </a:cubicBezTo>
                  <a:close/>
                </a:path>
              </a:pathLst>
            </a:custGeom>
            <a:gradFill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/>
            </a:gra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 bwMode="auto">
            <a:xfrm>
              <a:off x="0" y="-66675"/>
              <a:ext cx="1013291" cy="317259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marL="0" lvl="0" indent="0" algn="ctr">
                <a:lnSpc>
                  <a:spcPts val="3479"/>
                </a:lnSpc>
                <a:spcBef>
                  <a:spcPts val="0"/>
                </a:spcBef>
                <a:defRPr/>
              </a:pPr>
              <a:r>
                <a:rPr lang="ru-RU" sz="2500" b="1" u="none" strike="noStrike">
                  <a:solidFill>
                    <a:srgbClr val="FFFFFF"/>
                  </a:solidFill>
                  <a:latin typeface="Montserrat Bold"/>
                  <a:ea typeface="Poppins Bold"/>
                  <a:cs typeface="Poppins Bold"/>
                </a:rPr>
                <a:t>Совет</a:t>
              </a:r>
              <a:r>
                <a:rPr lang="en-US" sz="2500" b="1" u="none" strike="noStrike">
                  <a:solidFill>
                    <a:srgbClr val="FFFFFF"/>
                  </a:solidFill>
                  <a:latin typeface="Montserrat Bold"/>
                  <a:ea typeface="Poppins Bold"/>
                  <a:cs typeface="Poppins Bold"/>
                </a:rPr>
                <a:t> 01</a:t>
              </a:r>
              <a:endParaRPr/>
            </a:p>
          </p:txBody>
        </p:sp>
      </p:grpSp>
      <p:sp>
        <p:nvSpPr>
          <p:cNvPr id="23" name="Freeform 23"/>
          <p:cNvSpPr/>
          <p:nvPr/>
        </p:nvSpPr>
        <p:spPr bwMode="auto">
          <a:xfrm>
            <a:off x="5302584" y="4814991"/>
            <a:ext cx="2772169" cy="685553"/>
          </a:xfrm>
          <a:custGeom>
            <a:avLst/>
            <a:gdLst/>
            <a:ahLst/>
            <a:cxnLst/>
            <a:rect l="l" t="t" r="r" b="b"/>
            <a:pathLst>
              <a:path w="1013291" h="250585" fill="norm" stroke="1" extrusionOk="0">
                <a:moveTo>
                  <a:pt x="125293" y="0"/>
                </a:moveTo>
                <a:lnTo>
                  <a:pt x="887999" y="0"/>
                </a:lnTo>
                <a:cubicBezTo>
                  <a:pt x="921228" y="0"/>
                  <a:pt x="953097" y="13200"/>
                  <a:pt x="976594" y="36697"/>
                </a:cubicBezTo>
                <a:cubicBezTo>
                  <a:pt x="1000091" y="60194"/>
                  <a:pt x="1013291" y="92063"/>
                  <a:pt x="1013291" y="125293"/>
                </a:cubicBezTo>
                <a:lnTo>
                  <a:pt x="1013291" y="125293"/>
                </a:lnTo>
                <a:cubicBezTo>
                  <a:pt x="1013291" y="158522"/>
                  <a:pt x="1000091" y="190391"/>
                  <a:pt x="976594" y="213888"/>
                </a:cubicBezTo>
                <a:cubicBezTo>
                  <a:pt x="953097" y="237385"/>
                  <a:pt x="921228" y="250585"/>
                  <a:pt x="887999" y="250585"/>
                </a:cubicBezTo>
                <a:lnTo>
                  <a:pt x="125293" y="250585"/>
                </a:lnTo>
                <a:cubicBezTo>
                  <a:pt x="92063" y="250585"/>
                  <a:pt x="60194" y="237385"/>
                  <a:pt x="36697" y="213888"/>
                </a:cubicBezTo>
                <a:cubicBezTo>
                  <a:pt x="13200" y="190391"/>
                  <a:pt x="0" y="158522"/>
                  <a:pt x="0" y="125293"/>
                </a:cubicBezTo>
                <a:lnTo>
                  <a:pt x="0" y="125293"/>
                </a:lnTo>
                <a:cubicBezTo>
                  <a:pt x="0" y="92063"/>
                  <a:pt x="13200" y="60194"/>
                  <a:pt x="36697" y="36697"/>
                </a:cubicBezTo>
                <a:cubicBezTo>
                  <a:pt x="60194" y="13200"/>
                  <a:pt x="92063" y="0"/>
                  <a:pt x="125293" y="0"/>
                </a:cubicBezTo>
                <a:close/>
              </a:path>
            </a:pathLst>
          </a:custGeom>
          <a:gradFill>
            <a:gsLst>
              <a:gs pos="0">
                <a:srgbClr val="00569E">
                  <a:alpha val="100000"/>
                </a:srgbClr>
              </a:gs>
              <a:gs pos="100000">
                <a:srgbClr val="014074">
                  <a:alpha val="100000"/>
                </a:srgbClr>
              </a:gs>
            </a:gsLst>
            <a:path path="circle"/>
          </a:gradFill>
          <a:ln cap="rnd">
            <a:noFill/>
            <a:prstDash val="solid"/>
            <a:round/>
          </a:ln>
        </p:spPr>
      </p:sp>
      <p:grpSp>
        <p:nvGrpSpPr>
          <p:cNvPr id="25" name="Group 25"/>
          <p:cNvGrpSpPr/>
          <p:nvPr/>
        </p:nvGrpSpPr>
        <p:grpSpPr bwMode="auto">
          <a:xfrm>
            <a:off x="9569222" y="4814991"/>
            <a:ext cx="2670160" cy="685553"/>
            <a:chOff x="0" y="0"/>
            <a:chExt cx="976004" cy="250585"/>
          </a:xfrm>
        </p:grpSpPr>
        <p:sp>
          <p:nvSpPr>
            <p:cNvPr id="26" name="Freeform 26"/>
            <p:cNvSpPr/>
            <p:nvPr/>
          </p:nvSpPr>
          <p:spPr bwMode="auto">
            <a:xfrm>
              <a:off x="0" y="0"/>
              <a:ext cx="976004" cy="250585"/>
            </a:xfrm>
            <a:custGeom>
              <a:avLst/>
              <a:gdLst/>
              <a:ahLst/>
              <a:cxnLst/>
              <a:rect l="l" t="t" r="r" b="b"/>
              <a:pathLst>
                <a:path w="976004" h="250585" fill="norm" stroke="1" extrusionOk="0">
                  <a:moveTo>
                    <a:pt x="125293" y="0"/>
                  </a:moveTo>
                  <a:lnTo>
                    <a:pt x="850712" y="0"/>
                  </a:lnTo>
                  <a:cubicBezTo>
                    <a:pt x="883941" y="0"/>
                    <a:pt x="915810" y="13200"/>
                    <a:pt x="939307" y="36697"/>
                  </a:cubicBezTo>
                  <a:cubicBezTo>
                    <a:pt x="962804" y="60194"/>
                    <a:pt x="976004" y="92063"/>
                    <a:pt x="976004" y="125293"/>
                  </a:cubicBezTo>
                  <a:lnTo>
                    <a:pt x="976004" y="125293"/>
                  </a:lnTo>
                  <a:cubicBezTo>
                    <a:pt x="976004" y="158522"/>
                    <a:pt x="962804" y="190391"/>
                    <a:pt x="939307" y="213888"/>
                  </a:cubicBezTo>
                  <a:cubicBezTo>
                    <a:pt x="915810" y="237385"/>
                    <a:pt x="883941" y="250585"/>
                    <a:pt x="850712" y="250585"/>
                  </a:cubicBezTo>
                  <a:lnTo>
                    <a:pt x="125293" y="250585"/>
                  </a:lnTo>
                  <a:cubicBezTo>
                    <a:pt x="92063" y="250585"/>
                    <a:pt x="60194" y="237385"/>
                    <a:pt x="36697" y="213888"/>
                  </a:cubicBezTo>
                  <a:cubicBezTo>
                    <a:pt x="13200" y="190391"/>
                    <a:pt x="0" y="158522"/>
                    <a:pt x="0" y="125293"/>
                  </a:cubicBezTo>
                  <a:lnTo>
                    <a:pt x="0" y="125293"/>
                  </a:lnTo>
                  <a:cubicBezTo>
                    <a:pt x="0" y="92063"/>
                    <a:pt x="13200" y="60194"/>
                    <a:pt x="36697" y="36697"/>
                  </a:cubicBezTo>
                  <a:cubicBezTo>
                    <a:pt x="60194" y="13200"/>
                    <a:pt x="92063" y="0"/>
                    <a:pt x="125293" y="0"/>
                  </a:cubicBezTo>
                  <a:close/>
                </a:path>
              </a:pathLst>
            </a:custGeom>
            <a:gradFill>
              <a:gsLst>
                <a:gs pos="0">
                  <a:srgbClr val="00569E">
                    <a:alpha val="100000"/>
                  </a:srgbClr>
                </a:gs>
                <a:gs pos="100000">
                  <a:srgbClr val="014074">
                    <a:alpha val="100000"/>
                  </a:srgbClr>
                </a:gs>
              </a:gsLst>
              <a:path path="circle"/>
            </a:gradFill>
            <a:ln cap="rnd">
              <a:noFill/>
              <a:prstDash val="solid"/>
              <a:round/>
            </a:ln>
          </p:spPr>
        </p:sp>
        <p:sp>
          <p:nvSpPr>
            <p:cNvPr id="27" name="TextBox 27"/>
            <p:cNvSpPr txBox="1"/>
            <p:nvPr/>
          </p:nvSpPr>
          <p:spPr bwMode="auto">
            <a:xfrm>
              <a:off x="0" y="-66675"/>
              <a:ext cx="976004" cy="317259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marL="0" lvl="0" indent="0" algn="ctr">
                <a:lnSpc>
                  <a:spcPts val="3479"/>
                </a:lnSpc>
                <a:spcBef>
                  <a:spcPts val="0"/>
                </a:spcBef>
                <a:defRPr/>
              </a:pPr>
              <a:r>
                <a:rPr lang="ru-RU" sz="2500" b="1" u="none" strike="noStrike">
                  <a:solidFill>
                    <a:srgbClr val="FFFFFF"/>
                  </a:solidFill>
                  <a:latin typeface="Montserrat Bold"/>
                  <a:ea typeface="Poppins Bold"/>
                  <a:cs typeface="Poppins Bold"/>
                </a:rPr>
                <a:t>Совет</a:t>
              </a:r>
              <a:r>
                <a:rPr lang="en-US" sz="2500" b="1" u="none" strike="noStrike">
                  <a:solidFill>
                    <a:srgbClr val="FFFFFF"/>
                  </a:solidFill>
                  <a:latin typeface="Montserrat Bold"/>
                  <a:ea typeface="Poppins Bold"/>
                  <a:cs typeface="Poppins Bold"/>
                </a:rPr>
                <a:t> 03</a:t>
              </a:r>
              <a:endParaRPr/>
            </a:p>
          </p:txBody>
        </p:sp>
      </p:grpSp>
      <p:sp>
        <p:nvSpPr>
          <p:cNvPr id="28" name="TextBox 28"/>
          <p:cNvSpPr txBox="1"/>
          <p:nvPr/>
        </p:nvSpPr>
        <p:spPr bwMode="auto">
          <a:xfrm>
            <a:off x="699328" y="6008168"/>
            <a:ext cx="3863437" cy="1477071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ts val="0"/>
              </a:spcBef>
              <a:defRPr/>
            </a:pPr>
            <a:r>
              <a:rPr lang="ru-RU" sz="2400" u="none" strike="noStrike" spc="-33">
                <a:solidFill>
                  <a:srgbClr val="FDFDFD"/>
                </a:solidFill>
                <a:latin typeface="Montserrat Bold"/>
                <a:ea typeface="Poppins"/>
                <a:cs typeface="Poppins"/>
              </a:rPr>
              <a:t>Проверять брокерскую компанию на сайте Банка России на наличие лицензии (https://cbr.ru/finorg/);</a:t>
            </a:r>
            <a:endParaRPr/>
          </a:p>
        </p:txBody>
      </p:sp>
      <p:sp>
        <p:nvSpPr>
          <p:cNvPr id="33" name="TextBox 21"/>
          <p:cNvSpPr txBox="1"/>
          <p:nvPr/>
        </p:nvSpPr>
        <p:spPr bwMode="auto">
          <a:xfrm>
            <a:off x="5336722" y="4665572"/>
            <a:ext cx="2772169" cy="867963"/>
          </a:xfrm>
          <a:prstGeom prst="rect">
            <a:avLst/>
          </a:prstGeom>
        </p:spPr>
        <p:txBody>
          <a:bodyPr lIns="36000" tIns="36000" rIns="36000" bIns="36000" rtlCol="0" anchor="ctr"/>
          <a:lstStyle/>
          <a:p>
            <a:pPr marL="0" lvl="0" indent="0" algn="ctr">
              <a:lnSpc>
                <a:spcPts val="3479"/>
              </a:lnSpc>
              <a:spcBef>
                <a:spcPts val="0"/>
              </a:spcBef>
              <a:defRPr/>
            </a:pPr>
            <a:r>
              <a:rPr lang="ru-RU" sz="2500" b="1" u="none" strike="noStrike">
                <a:solidFill>
                  <a:srgbClr val="FFFFFF"/>
                </a:solidFill>
                <a:latin typeface="Montserrat Bold"/>
                <a:ea typeface="Poppins Bold"/>
                <a:cs typeface="Poppins Bold"/>
              </a:rPr>
              <a:t>Совет</a:t>
            </a:r>
            <a:r>
              <a:rPr lang="en-US" sz="2500" b="1" u="none" strike="noStrike">
                <a:solidFill>
                  <a:srgbClr val="FFFFFF"/>
                </a:solidFill>
                <a:latin typeface="Montserrat Bold"/>
                <a:ea typeface="Poppins Bold"/>
                <a:cs typeface="Poppins Bold"/>
              </a:rPr>
              <a:t> </a:t>
            </a:r>
            <a:r>
              <a:rPr lang="ru-RU" sz="2500" b="1">
                <a:solidFill>
                  <a:srgbClr val="FFFFFF"/>
                </a:solidFill>
                <a:latin typeface="Montserrat Bold"/>
                <a:ea typeface="Poppins Bold"/>
                <a:cs typeface="Poppins Bold"/>
              </a:rPr>
              <a:t>02</a:t>
            </a:r>
            <a:endParaRPr lang="en-US" sz="2500" b="1" u="none" strike="noStrike">
              <a:solidFill>
                <a:srgbClr val="FFFFFF"/>
              </a:solidFill>
              <a:latin typeface="Montserrat Bold"/>
              <a:ea typeface="Poppins Bold"/>
              <a:cs typeface="Poppins Bold"/>
            </a:endParaRPr>
          </a:p>
        </p:txBody>
      </p:sp>
      <p:sp>
        <p:nvSpPr>
          <p:cNvPr id="34" name="TextBox 28"/>
          <p:cNvSpPr txBox="1"/>
          <p:nvPr/>
        </p:nvSpPr>
        <p:spPr bwMode="auto">
          <a:xfrm>
            <a:off x="5206244" y="6144508"/>
            <a:ext cx="3105891" cy="1489767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ts val="0"/>
              </a:spcBef>
              <a:defRPr/>
            </a:pPr>
            <a:r>
              <a:rPr lang="ru-RU" sz="2800" u="none" strike="noStrike" spc="-33">
                <a:solidFill>
                  <a:srgbClr val="FDFDFD"/>
                </a:solidFill>
                <a:latin typeface="Montserrat Bold"/>
                <a:ea typeface="Poppins"/>
                <a:cs typeface="Poppins"/>
              </a:rPr>
              <a:t>Не доверять рекламе о биржах в социальных сетях;</a:t>
            </a:r>
            <a:endParaRPr/>
          </a:p>
        </p:txBody>
      </p:sp>
      <p:sp>
        <p:nvSpPr>
          <p:cNvPr id="35" name="TextBox 28"/>
          <p:cNvSpPr txBox="1"/>
          <p:nvPr/>
        </p:nvSpPr>
        <p:spPr bwMode="auto">
          <a:xfrm>
            <a:off x="9098867" y="5849555"/>
            <a:ext cx="3729078" cy="2079672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lnSpc>
                <a:spcPts val="2334"/>
              </a:lnSpc>
              <a:spcBef>
                <a:spcPts val="0"/>
              </a:spcBef>
              <a:defRPr/>
            </a:pPr>
            <a:r>
              <a:rPr lang="ru-RU" sz="2800" u="none" strike="noStrike" spc="-33">
                <a:solidFill>
                  <a:srgbClr val="FDFDFD"/>
                </a:solidFill>
                <a:latin typeface="Montserrat Bold"/>
                <a:ea typeface="Poppins"/>
                <a:cs typeface="Poppins"/>
              </a:rPr>
              <a:t>Не верить заманчивым и убедительным обещаниям о высокой доходности и отсутствии риска.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145DA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232204" y="7686323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 fill="norm" stroke="1" extrusionOk="0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sp>
        <p:nvSpPr>
          <p:cNvPr id="3" name="Freeform 3"/>
          <p:cNvSpPr/>
          <p:nvPr/>
        </p:nvSpPr>
        <p:spPr bwMode="auto">
          <a:xfrm>
            <a:off x="6224860" y="7686323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 fill="norm" stroke="1" extrusionOk="0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sp>
        <p:nvSpPr>
          <p:cNvPr id="4" name="Freeform 4"/>
          <p:cNvSpPr/>
          <p:nvPr/>
        </p:nvSpPr>
        <p:spPr bwMode="auto">
          <a:xfrm>
            <a:off x="12213997" y="7686323"/>
            <a:ext cx="5841799" cy="1153755"/>
          </a:xfrm>
          <a:custGeom>
            <a:avLst/>
            <a:gdLst/>
            <a:ahLst/>
            <a:cxnLst/>
            <a:rect l="l" t="t" r="r" b="b"/>
            <a:pathLst>
              <a:path w="5841799" h="1153755" fill="norm" stroke="1" extrusionOk="0">
                <a:moveTo>
                  <a:pt x="0" y="0"/>
                </a:moveTo>
                <a:lnTo>
                  <a:pt x="5841799" y="0"/>
                </a:lnTo>
                <a:lnTo>
                  <a:pt x="5841799" y="1153755"/>
                </a:lnTo>
                <a:lnTo>
                  <a:pt x="0" y="1153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grpSp>
        <p:nvGrpSpPr>
          <p:cNvPr id="5" name="Group 5"/>
          <p:cNvGrpSpPr/>
          <p:nvPr/>
        </p:nvGrpSpPr>
        <p:grpSpPr bwMode="auto">
          <a:xfrm>
            <a:off x="12213997" y="3298645"/>
            <a:ext cx="5841799" cy="5146658"/>
            <a:chOff x="0" y="0"/>
            <a:chExt cx="1554321" cy="1369365"/>
          </a:xfrm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 fill="norm" stroke="1" extrusionOk="0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7" name="TextBox 7"/>
            <p:cNvSpPr txBox="1"/>
            <p:nvPr/>
          </p:nvSpPr>
          <p:spPr bwMode="auto">
            <a:xfrm>
              <a:off x="0" y="-38100"/>
              <a:ext cx="1554321" cy="140746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 bwMode="auto">
          <a:xfrm>
            <a:off x="6224860" y="3298645"/>
            <a:ext cx="5841799" cy="5146658"/>
            <a:chOff x="0" y="0"/>
            <a:chExt cx="1554321" cy="1369365"/>
          </a:xfrm>
        </p:grpSpPr>
        <p:sp>
          <p:nvSpPr>
            <p:cNvPr id="9" name="Freeform 9"/>
            <p:cNvSpPr/>
            <p:nvPr/>
          </p:nvSpPr>
          <p:spPr bwMode="auto"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 fill="norm" stroke="1" extrusionOk="0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0" name="TextBox 10"/>
            <p:cNvSpPr txBox="1"/>
            <p:nvPr/>
          </p:nvSpPr>
          <p:spPr bwMode="auto">
            <a:xfrm>
              <a:off x="0" y="-38100"/>
              <a:ext cx="1554321" cy="140746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 bwMode="auto">
          <a:xfrm>
            <a:off x="232204" y="3298645"/>
            <a:ext cx="5841799" cy="5146658"/>
            <a:chOff x="0" y="0"/>
            <a:chExt cx="1554321" cy="1369365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1554321" cy="1369365"/>
            </a:xfrm>
            <a:custGeom>
              <a:avLst/>
              <a:gdLst/>
              <a:ahLst/>
              <a:cxnLst/>
              <a:rect l="l" t="t" r="r" b="b"/>
              <a:pathLst>
                <a:path w="1554321" h="1369365" fill="norm" stroke="1" extrusionOk="0">
                  <a:moveTo>
                    <a:pt x="58312" y="0"/>
                  </a:moveTo>
                  <a:lnTo>
                    <a:pt x="1496009" y="0"/>
                  </a:lnTo>
                  <a:cubicBezTo>
                    <a:pt x="1511474" y="0"/>
                    <a:pt x="1526306" y="6144"/>
                    <a:pt x="1537241" y="17079"/>
                  </a:cubicBezTo>
                  <a:cubicBezTo>
                    <a:pt x="1548177" y="28015"/>
                    <a:pt x="1554321" y="42846"/>
                    <a:pt x="1554321" y="58312"/>
                  </a:cubicBezTo>
                  <a:lnTo>
                    <a:pt x="1554321" y="1311054"/>
                  </a:lnTo>
                  <a:cubicBezTo>
                    <a:pt x="1554321" y="1326519"/>
                    <a:pt x="1548177" y="1341351"/>
                    <a:pt x="1537241" y="1352286"/>
                  </a:cubicBezTo>
                  <a:cubicBezTo>
                    <a:pt x="1526306" y="1363222"/>
                    <a:pt x="1511474" y="1369365"/>
                    <a:pt x="1496009" y="1369365"/>
                  </a:cubicBezTo>
                  <a:lnTo>
                    <a:pt x="58312" y="1369365"/>
                  </a:lnTo>
                  <a:cubicBezTo>
                    <a:pt x="42846" y="1369365"/>
                    <a:pt x="28015" y="1363222"/>
                    <a:pt x="17079" y="1352286"/>
                  </a:cubicBezTo>
                  <a:cubicBezTo>
                    <a:pt x="6144" y="1341351"/>
                    <a:pt x="0" y="1326519"/>
                    <a:pt x="0" y="1311054"/>
                  </a:cubicBezTo>
                  <a:lnTo>
                    <a:pt x="0" y="58312"/>
                  </a:lnTo>
                  <a:cubicBezTo>
                    <a:pt x="0" y="42846"/>
                    <a:pt x="6144" y="28015"/>
                    <a:pt x="17079" y="17079"/>
                  </a:cubicBezTo>
                  <a:cubicBezTo>
                    <a:pt x="28015" y="6144"/>
                    <a:pt x="42846" y="0"/>
                    <a:pt x="58312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0" y="-38100"/>
              <a:ext cx="1554321" cy="140746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 bwMode="auto">
          <a:xfrm>
            <a:off x="-2123887" y="-2346523"/>
            <a:ext cx="4693046" cy="469304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 bwMode="auto">
          <a:xfrm>
            <a:off x="15573718" y="7940476"/>
            <a:ext cx="4693046" cy="46930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 bwMode="auto">
          <a:xfrm>
            <a:off x="384603" y="3447950"/>
            <a:ext cx="5570690" cy="3133474"/>
            <a:chOff x="0" y="0"/>
            <a:chExt cx="11289030" cy="6350000"/>
          </a:xfrm>
        </p:grpSpPr>
        <p:sp>
          <p:nvSpPr>
            <p:cNvPr id="21" name="Freeform 21"/>
            <p:cNvSpPr/>
            <p:nvPr/>
          </p:nvSpPr>
          <p:spPr bwMode="auto"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 fill="norm" stroke="1" extrusionOk="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/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 bwMode="auto">
          <a:xfrm>
            <a:off x="6358655" y="3447950"/>
            <a:ext cx="5570690" cy="3133474"/>
            <a:chOff x="0" y="0"/>
            <a:chExt cx="11289030" cy="6350000"/>
          </a:xfrm>
        </p:grpSpPr>
        <p:sp>
          <p:nvSpPr>
            <p:cNvPr id="23" name="Freeform 23"/>
            <p:cNvSpPr/>
            <p:nvPr/>
          </p:nvSpPr>
          <p:spPr bwMode="auto"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 fill="norm" stroke="1" extrusionOk="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/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 bwMode="auto">
          <a:xfrm>
            <a:off x="12349552" y="3446286"/>
            <a:ext cx="5570690" cy="3133474"/>
            <a:chOff x="0" y="0"/>
            <a:chExt cx="11289030" cy="6350000"/>
          </a:xfrm>
        </p:grpSpPr>
        <p:sp>
          <p:nvSpPr>
            <p:cNvPr id="25" name="Freeform 25"/>
            <p:cNvSpPr/>
            <p:nvPr/>
          </p:nvSpPr>
          <p:spPr bwMode="auto"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 fill="norm" stroke="1" extrusionOk="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/>
            </a:blipFill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6" name="TextBox 26"/>
          <p:cNvSpPr txBox="1"/>
          <p:nvPr/>
        </p:nvSpPr>
        <p:spPr bwMode="auto">
          <a:xfrm>
            <a:off x="3169636" y="14480"/>
            <a:ext cx="13009727" cy="2700996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lnSpc>
                <a:spcPts val="7151"/>
              </a:lnSpc>
              <a:spcBef>
                <a:spcPts val="0"/>
              </a:spcBef>
              <a:defRPr/>
            </a:pPr>
            <a:br>
              <a:rPr lang="ru-RU" sz="51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</a:br>
            <a:r>
              <a:rPr lang="ru-RU" sz="51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Как уберечь ребенка от преступных посягательств в цифровой среде</a:t>
            </a:r>
            <a:endParaRPr lang="en-US" sz="5100" b="1">
              <a:solidFill>
                <a:srgbClr val="FDFDFD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32" name="TextBox 32"/>
          <p:cNvSpPr txBox="1"/>
          <p:nvPr/>
        </p:nvSpPr>
        <p:spPr bwMode="auto">
          <a:xfrm>
            <a:off x="337292" y="6763611"/>
            <a:ext cx="5749055" cy="1615827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lnSpc>
                <a:spcPts val="2145"/>
              </a:lnSpc>
              <a:spcBef>
                <a:spcPts val="0"/>
              </a:spcBef>
              <a:defRPr/>
            </a:pPr>
            <a:r>
              <a:rPr lang="ru-RU" sz="2000" u="none" strike="noStrike" spc="-30">
                <a:solidFill>
                  <a:srgbClr val="051D40"/>
                </a:solidFill>
                <a:latin typeface="Montserrat Bold"/>
                <a:ea typeface="Poppins"/>
                <a:cs typeface="Poppins"/>
              </a:rPr>
              <a:t>Настроить безопасный поиск в поисковых системах, который скрывает из результатов нежелательный контент (взрослые изображения, опасные сайты). При этом сохраняется доступ к образовательным ресурсам.</a:t>
            </a:r>
            <a:endParaRPr lang="en-US" sz="2000" u="none" strike="noStrike" spc="-30">
              <a:solidFill>
                <a:srgbClr val="051D40"/>
              </a:solidFill>
              <a:latin typeface="Montserrat Bold"/>
              <a:ea typeface="Poppins"/>
              <a:cs typeface="Poppins"/>
            </a:endParaRPr>
          </a:p>
        </p:txBody>
      </p:sp>
      <p:sp>
        <p:nvSpPr>
          <p:cNvPr id="35" name="TextBox 32"/>
          <p:cNvSpPr txBox="1"/>
          <p:nvPr/>
        </p:nvSpPr>
        <p:spPr bwMode="auto">
          <a:xfrm>
            <a:off x="6244955" y="6658289"/>
            <a:ext cx="5749055" cy="1615827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lnSpc>
                <a:spcPts val="2145"/>
              </a:lnSpc>
              <a:spcBef>
                <a:spcPts val="0"/>
              </a:spcBef>
              <a:defRPr/>
            </a:pPr>
            <a:r>
              <a:rPr lang="ru-RU" sz="2000" u="none" strike="noStrike" spc="-30">
                <a:solidFill>
                  <a:srgbClr val="051D40"/>
                </a:solidFill>
                <a:latin typeface="Montserrat Bold"/>
                <a:ea typeface="Poppins"/>
                <a:cs typeface="Poppins"/>
              </a:rPr>
              <a:t>Использовать приложения для родительского контроля — они позволяют отслеживать, какие сайты посещает ребёнок и какие приложения использует, блокировать нежелательный контент.</a:t>
            </a:r>
            <a:endParaRPr lang="en-US" sz="2000" u="none" strike="noStrike" spc="-30">
              <a:solidFill>
                <a:srgbClr val="051D40"/>
              </a:solidFill>
              <a:latin typeface="Montserrat Bold"/>
              <a:ea typeface="Poppins"/>
              <a:cs typeface="Poppins"/>
            </a:endParaRPr>
          </a:p>
        </p:txBody>
      </p:sp>
      <p:sp>
        <p:nvSpPr>
          <p:cNvPr id="36" name="TextBox 32"/>
          <p:cNvSpPr txBox="1"/>
          <p:nvPr/>
        </p:nvSpPr>
        <p:spPr bwMode="auto">
          <a:xfrm>
            <a:off x="12359077" y="6478008"/>
            <a:ext cx="5749055" cy="1885131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lnSpc>
                <a:spcPts val="2145"/>
              </a:lnSpc>
              <a:spcBef>
                <a:spcPts val="0"/>
              </a:spcBef>
              <a:defRPr/>
            </a:pPr>
            <a:br>
              <a:rPr lang="ru-RU" sz="2000" u="none" strike="noStrike" spc="-30">
                <a:solidFill>
                  <a:srgbClr val="051D40"/>
                </a:solidFill>
                <a:latin typeface="Montserrat Bold"/>
                <a:ea typeface="Poppins"/>
                <a:cs typeface="Poppins"/>
              </a:rPr>
            </a:br>
            <a:r>
              <a:rPr lang="ru-RU" sz="2000" u="none" strike="noStrike" spc="-30">
                <a:solidFill>
                  <a:srgbClr val="051D40"/>
                </a:solidFill>
                <a:latin typeface="Montserrat Bold"/>
                <a:ea typeface="Poppins"/>
                <a:cs typeface="Poppins"/>
              </a:rPr>
              <a:t>Уделяйте больше внимания своему ребенку.</a:t>
            </a:r>
            <a:endParaRPr/>
          </a:p>
          <a:p>
            <a:pPr marL="0" lvl="0" indent="0" algn="ctr">
              <a:lnSpc>
                <a:spcPts val="2145"/>
              </a:lnSpc>
              <a:spcBef>
                <a:spcPts val="0"/>
              </a:spcBef>
              <a:defRPr/>
            </a:pPr>
            <a:r>
              <a:rPr lang="ru-RU" sz="2000" u="none" strike="noStrike" spc="-30">
                <a:solidFill>
                  <a:srgbClr val="051D40"/>
                </a:solidFill>
                <a:latin typeface="Montserrat Bold"/>
                <a:ea typeface="Poppins"/>
                <a:cs typeface="Poppins"/>
              </a:rPr>
              <a:t>Чаще разговаривайте с ним, чтобы он делился с Вами о своем окружении, как прошел его день и внимательно следите за изменением в  его поведении </a:t>
            </a:r>
            <a:endParaRPr lang="en-US" sz="2000" u="none" strike="noStrike" spc="-30">
              <a:solidFill>
                <a:srgbClr val="051D40"/>
              </a:solidFill>
              <a:latin typeface="Montserrat Bold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4517814" y="-315404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 bwMode="auto">
          <a:xfrm>
            <a:off x="-1512798" y="-218317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5" name="TextBox 9"/>
          <p:cNvSpPr txBox="1"/>
          <p:nvPr/>
        </p:nvSpPr>
        <p:spPr bwMode="auto">
          <a:xfrm>
            <a:off x="2222733" y="165997"/>
            <a:ext cx="11645667" cy="387798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4400" b="1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</a:rPr>
              <a:t>Установите дома родительский </a:t>
            </a:r>
            <a:endParaRPr/>
          </a:p>
          <a:p>
            <a:pPr marL="0" lvl="0" indent="0" algn="ctr">
              <a:spcBef>
                <a:spcPts val="0"/>
              </a:spcBef>
              <a:defRPr/>
            </a:pPr>
            <a:r>
              <a:rPr lang="ru-RU" sz="4400" b="1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</a:rPr>
              <a:t>контроль на телевизор и его аккаунты в интернете. </a:t>
            </a:r>
            <a:endParaRPr/>
          </a:p>
          <a:p>
            <a:pPr marL="0" lvl="0" indent="0" algn="ctr">
              <a:spcBef>
                <a:spcPts val="0"/>
              </a:spcBef>
              <a:defRPr/>
            </a:pPr>
            <a:br>
              <a:rPr lang="ru-RU" sz="6000" b="1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</a:rPr>
            </a:br>
            <a:endParaRPr lang="ru-RU" sz="6000" b="1">
              <a:solidFill>
                <a:schemeClr val="tx2">
                  <a:lumMod val="75000"/>
                </a:schemeClr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3400" y="2300287"/>
            <a:ext cx="16383000" cy="79867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4517814" y="-315404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 bwMode="auto">
          <a:xfrm>
            <a:off x="-1867766" y="-1614217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5" name="TextBox 9"/>
          <p:cNvSpPr txBox="1"/>
          <p:nvPr/>
        </p:nvSpPr>
        <p:spPr bwMode="auto">
          <a:xfrm>
            <a:off x="2222733" y="165997"/>
            <a:ext cx="12610070" cy="4062651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4800" b="1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</a:rPr>
              <a:t>Установите дома родительский </a:t>
            </a:r>
            <a:endParaRPr/>
          </a:p>
          <a:p>
            <a:pPr marL="0" lvl="0" indent="0" algn="ctr">
              <a:spcBef>
                <a:spcPts val="0"/>
              </a:spcBef>
              <a:defRPr/>
            </a:pPr>
            <a:r>
              <a:rPr lang="ru-RU" sz="4800" b="1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</a:rPr>
              <a:t>контроль на телевизор и его аккаунты в интернете. </a:t>
            </a:r>
            <a:endParaRPr/>
          </a:p>
          <a:p>
            <a:pPr marL="0" lvl="0" indent="0" algn="ctr">
              <a:spcBef>
                <a:spcPts val="0"/>
              </a:spcBef>
              <a:defRPr/>
            </a:pPr>
            <a:br>
              <a:rPr lang="ru-RU" sz="6000" b="1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</a:rPr>
            </a:br>
            <a:endParaRPr lang="ru-RU" sz="6000" b="1">
              <a:solidFill>
                <a:schemeClr val="tx2">
                  <a:lumMod val="75000"/>
                </a:schemeClr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74074" y="2492356"/>
            <a:ext cx="15392400" cy="803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145DA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3402273" y="-8767"/>
            <a:ext cx="4907787" cy="10295767"/>
          </a:xfrm>
          <a:custGeom>
            <a:avLst/>
            <a:gdLst/>
            <a:ahLst/>
            <a:cxnLst/>
            <a:rect l="l" t="t" r="r" b="b"/>
            <a:pathLst>
              <a:path w="4907787" h="10295767" fill="norm" stroke="1" extrusionOk="0">
                <a:moveTo>
                  <a:pt x="0" y="0"/>
                </a:moveTo>
                <a:lnTo>
                  <a:pt x="4907787" y="0"/>
                </a:lnTo>
                <a:lnTo>
                  <a:pt x="4907787" y="10295767"/>
                </a:lnTo>
                <a:lnTo>
                  <a:pt x="0" y="10295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grpSp>
        <p:nvGrpSpPr>
          <p:cNvPr id="3" name="Group 3"/>
          <p:cNvGrpSpPr/>
          <p:nvPr/>
        </p:nvGrpSpPr>
        <p:grpSpPr bwMode="auto">
          <a:xfrm>
            <a:off x="762000" y="2781300"/>
            <a:ext cx="16306799" cy="6553199"/>
            <a:chOff x="0" y="0"/>
            <a:chExt cx="3841588" cy="1340288"/>
          </a:xfrm>
        </p:grpSpPr>
        <p:sp>
          <p:nvSpPr>
            <p:cNvPr id="4" name="Freeform 4"/>
            <p:cNvSpPr/>
            <p:nvPr/>
          </p:nvSpPr>
          <p:spPr bwMode="auto">
            <a:xfrm>
              <a:off x="0" y="0"/>
              <a:ext cx="3841588" cy="1340288"/>
            </a:xfrm>
            <a:custGeom>
              <a:avLst/>
              <a:gdLst/>
              <a:ahLst/>
              <a:cxnLst/>
              <a:rect l="l" t="t" r="r" b="b"/>
              <a:pathLst>
                <a:path w="3841588" h="1340288" fill="norm" stroke="1" extrusionOk="0">
                  <a:moveTo>
                    <a:pt x="9023" y="0"/>
                  </a:moveTo>
                  <a:lnTo>
                    <a:pt x="3832565" y="0"/>
                  </a:lnTo>
                  <a:cubicBezTo>
                    <a:pt x="3837548" y="0"/>
                    <a:pt x="3841588" y="4040"/>
                    <a:pt x="3841588" y="9023"/>
                  </a:cubicBezTo>
                  <a:lnTo>
                    <a:pt x="3841588" y="1331265"/>
                  </a:lnTo>
                  <a:cubicBezTo>
                    <a:pt x="3841588" y="1336248"/>
                    <a:pt x="3837548" y="1340288"/>
                    <a:pt x="3832565" y="1340288"/>
                  </a:cubicBezTo>
                  <a:lnTo>
                    <a:pt x="9023" y="1340288"/>
                  </a:lnTo>
                  <a:cubicBezTo>
                    <a:pt x="4040" y="1340288"/>
                    <a:pt x="0" y="1336248"/>
                    <a:pt x="0" y="1331265"/>
                  </a:cubicBezTo>
                  <a:lnTo>
                    <a:pt x="0" y="9023"/>
                  </a:lnTo>
                  <a:cubicBezTo>
                    <a:pt x="0" y="4040"/>
                    <a:pt x="4040" y="0"/>
                    <a:pt x="902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3841588" cy="137838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 bwMode="auto">
          <a:xfrm>
            <a:off x="96175" y="78752"/>
            <a:ext cx="12941800" cy="1846659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60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Схемы взлома </a:t>
            </a:r>
            <a:br>
              <a:rPr lang="ru-RU" sz="60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</a:br>
            <a:r>
              <a:rPr lang="ru-RU" sz="60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и защита от них</a:t>
            </a:r>
            <a:endParaRPr lang="en-US" sz="6000" b="1">
              <a:solidFill>
                <a:srgbClr val="FDFDFD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7" name="TextBox 7"/>
          <p:cNvSpPr txBox="1"/>
          <p:nvPr/>
        </p:nvSpPr>
        <p:spPr bwMode="auto">
          <a:xfrm>
            <a:off x="668109" y="2070072"/>
            <a:ext cx="9913189" cy="417871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l">
              <a:lnSpc>
                <a:spcPts val="3238"/>
              </a:lnSpc>
              <a:defRPr/>
            </a:pPr>
            <a:r>
              <a:rPr lang="ru-RU" sz="2300" u="none" strike="noStrike" spc="-46">
                <a:solidFill>
                  <a:srgbClr val="FDFDFD"/>
                </a:solidFill>
                <a:latin typeface="Poppins"/>
                <a:ea typeface="Poppins"/>
                <a:cs typeface="Poppins"/>
              </a:rPr>
              <a:t>1</a:t>
            </a:r>
            <a:r>
              <a:rPr lang="ru-RU" sz="3200" u="none" strike="noStrike" spc="-46">
                <a:solidFill>
                  <a:srgbClr val="FDFDFD"/>
                </a:solidFill>
                <a:latin typeface="Poppins"/>
                <a:ea typeface="Poppins"/>
                <a:cs typeface="Poppins"/>
              </a:rPr>
              <a:t>. Звонок от работника сотового оператора</a:t>
            </a:r>
            <a:endParaRPr lang="en-US" sz="2300" u="none" strike="noStrike" spc="-46">
              <a:solidFill>
                <a:srgbClr val="FDFDFD"/>
              </a:solidFill>
              <a:latin typeface="Poppins"/>
              <a:ea typeface="Poppins"/>
              <a:cs typeface="Poppins"/>
            </a:endParaRPr>
          </a:p>
        </p:txBody>
      </p:sp>
      <p:grpSp>
        <p:nvGrpSpPr>
          <p:cNvPr id="11" name="Group 11"/>
          <p:cNvGrpSpPr/>
          <p:nvPr/>
        </p:nvGrpSpPr>
        <p:grpSpPr bwMode="auto">
          <a:xfrm>
            <a:off x="15573718" y="7940476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pic>
        <p:nvPicPr>
          <p:cNvPr id="22" name="Объект 5"/>
          <p:cNvPicPr/>
          <p:nvPr/>
        </p:nvPicPr>
        <p:blipFill>
          <a:blip r:embed="rId3"/>
          <a:stretch/>
        </p:blipFill>
        <p:spPr bwMode="auto">
          <a:xfrm>
            <a:off x="10767586" y="202231"/>
            <a:ext cx="2283900" cy="2043439"/>
          </a:xfrm>
          <a:prstGeom prst="rect">
            <a:avLst/>
          </a:prstGeom>
          <a:ln w="0">
            <a:noFill/>
          </a:ln>
        </p:spPr>
      </p:pic>
      <p:sp>
        <p:nvSpPr>
          <p:cNvPr id="24" name="TextBox 23"/>
          <p:cNvSpPr txBox="1"/>
          <p:nvPr/>
        </p:nvSpPr>
        <p:spPr bwMode="auto">
          <a:xfrm>
            <a:off x="1097787" y="2871072"/>
            <a:ext cx="5181600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strike="noStrike" spc="-1">
                <a:solidFill>
                  <a:schemeClr val="tx2">
                    <a:lumMod val="75000"/>
                  </a:schemeClr>
                </a:solidFill>
                <a:highlight>
                  <a:srgbClr val="B2CCEC"/>
                </a:highlight>
                <a:latin typeface="Montserrat Bold"/>
              </a:rPr>
              <a:t>1. Поступает телефонный звонок от оператора сотовой связи, сообщают что необходимо продлить срок действия SIM-карты или обновить паспортные данные.</a:t>
            </a:r>
            <a:br>
              <a:rPr lang="ru-RU" sz="1800"/>
            </a:br>
            <a:endParaRPr lang="ru-RU"/>
          </a:p>
        </p:txBody>
      </p:sp>
      <p:sp>
        <p:nvSpPr>
          <p:cNvPr id="25" name="TextBox 24"/>
          <p:cNvSpPr txBox="1"/>
          <p:nvPr/>
        </p:nvSpPr>
        <p:spPr bwMode="auto">
          <a:xfrm>
            <a:off x="1097787" y="6049929"/>
            <a:ext cx="51816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В это время мошенники, зная абонентский номер жертвы, на сайте «Госуслуги» открывают вкладку: «Восстановление пароля».</a:t>
            </a:r>
            <a:endParaRPr/>
          </a:p>
          <a:p>
            <a:pPr>
              <a:defRPr/>
            </a:pPr>
            <a:r>
              <a:rPr lang="ru-RU" sz="24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Указывают номер жертвы и ждут когда им сообщат код из SMS.</a:t>
            </a:r>
            <a:br>
              <a:rPr lang="ru-RU" sz="1800"/>
            </a:br>
            <a:endParaRPr lang="ru-RU"/>
          </a:p>
        </p:txBody>
      </p:sp>
      <p:sp>
        <p:nvSpPr>
          <p:cNvPr id="26" name="TextBox 25"/>
          <p:cNvSpPr txBox="1"/>
          <p:nvPr/>
        </p:nvSpPr>
        <p:spPr bwMode="auto">
          <a:xfrm>
            <a:off x="6476224" y="2913364"/>
            <a:ext cx="51816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strike="noStrike" spc="-1">
                <a:solidFill>
                  <a:schemeClr val="tx2">
                    <a:lumMod val="75000"/>
                  </a:schemeClr>
                </a:solidFill>
                <a:highlight>
                  <a:srgbClr val="B2CCEC"/>
                </a:highlight>
                <a:latin typeface="Montserrat Bold"/>
              </a:rPr>
              <a:t>2. После чего, в целях подтверждения личности или под другим предлогом просят сообщить / продиктовать SMS-код, поступивший на телефон с портала «Госуслуги»</a:t>
            </a:r>
            <a:endParaRPr/>
          </a:p>
          <a:p>
            <a:pPr>
              <a:defRPr/>
            </a:pPr>
            <a:br>
              <a:rPr lang="ru-RU" sz="1800"/>
            </a:br>
            <a:endParaRPr lang="ru-RU"/>
          </a:p>
        </p:txBody>
      </p:sp>
      <p:sp>
        <p:nvSpPr>
          <p:cNvPr id="27" name="TextBox 26"/>
          <p:cNvSpPr txBox="1"/>
          <p:nvPr/>
        </p:nvSpPr>
        <p:spPr bwMode="auto">
          <a:xfrm>
            <a:off x="6504799" y="5825727"/>
            <a:ext cx="5181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Для личных кабинетов, где установлен вход на портал по SMS-коду, мошенники просят повторно сообщить код, якобы первый код не действителен и не проходит. </a:t>
            </a:r>
            <a:r>
              <a:rPr lang="ru-RU" sz="2400" b="0" strike="noStrike" spc="-1">
                <a:solidFill>
                  <a:srgbClr val="C00000"/>
                </a:solidFill>
                <a:latin typeface="Montserrat Bold"/>
              </a:rPr>
              <a:t>На самом деле повторно приходит КОД для изменения номера телефона.</a:t>
            </a:r>
            <a:endParaRPr/>
          </a:p>
          <a:p>
            <a:pPr>
              <a:defRPr/>
            </a:pPr>
            <a:br>
              <a:rPr lang="ru-RU" sz="1800">
                <a:solidFill>
                  <a:srgbClr val="C00000"/>
                </a:solidFill>
              </a:rPr>
            </a:br>
            <a:endParaRPr lang="ru-RU">
              <a:solidFill>
                <a:srgbClr val="C00000"/>
              </a:solidFill>
            </a:endParaRPr>
          </a:p>
        </p:txBody>
      </p:sp>
      <p:pic>
        <p:nvPicPr>
          <p:cNvPr id="28" name="Рисунок 10"/>
          <p:cNvPicPr/>
          <p:nvPr/>
        </p:nvPicPr>
        <p:blipFill>
          <a:blip r:embed="rId4"/>
          <a:stretch/>
        </p:blipFill>
        <p:spPr bwMode="auto">
          <a:xfrm>
            <a:off x="11965315" y="3018330"/>
            <a:ext cx="4785974" cy="2870441"/>
          </a:xfrm>
          <a:prstGeom prst="rect">
            <a:avLst/>
          </a:prstGeom>
          <a:ln w="0">
            <a:noFill/>
          </a:ln>
        </p:spPr>
      </p:pic>
      <p:pic>
        <p:nvPicPr>
          <p:cNvPr id="29" name="Рисунок 11"/>
          <p:cNvPicPr/>
          <p:nvPr/>
        </p:nvPicPr>
        <p:blipFill>
          <a:blip r:embed="rId5"/>
          <a:stretch/>
        </p:blipFill>
        <p:spPr bwMode="auto">
          <a:xfrm>
            <a:off x="11883236" y="6049928"/>
            <a:ext cx="5004711" cy="3055971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 bwMode="auto">
          <a:xfrm>
            <a:off x="-5976464" y="-1975313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 bwMode="auto">
          <a:xfrm>
            <a:off x="894853" y="2656032"/>
            <a:ext cx="6033363" cy="4231928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l">
              <a:lnSpc>
                <a:spcPts val="6552"/>
              </a:lnSpc>
              <a:spcBef>
                <a:spcPts val="0"/>
              </a:spcBef>
              <a:defRPr/>
            </a:pPr>
            <a:r>
              <a:rPr lang="ru-RU" sz="60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Как обезопасить личный кабинет от взлома?</a:t>
            </a:r>
            <a:endParaRPr/>
          </a:p>
        </p:txBody>
      </p:sp>
      <p:sp>
        <p:nvSpPr>
          <p:cNvPr id="10" name="Freeform 10"/>
          <p:cNvSpPr/>
          <p:nvPr/>
        </p:nvSpPr>
        <p:spPr bwMode="auto"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 fill="norm" stroke="1" extrusionOk="0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 bwMode="auto">
          <a:xfrm>
            <a:off x="10208656" y="1982978"/>
            <a:ext cx="6906353" cy="1266244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2495"/>
              </a:lnSpc>
              <a:defRPr/>
            </a:pPr>
            <a:r>
              <a:rPr lang="ru-RU" sz="2800" u="none" strike="noStrike" spc="-35">
                <a:solidFill>
                  <a:srgbClr val="C00000"/>
                </a:solidFill>
                <a:latin typeface="Montserrat Bold"/>
                <a:ea typeface="Poppins"/>
                <a:cs typeface="Poppins"/>
              </a:rPr>
              <a:t>Никому не сообщайте код из SMS-сообщения, поступившего с портала «Госуслуги»;</a:t>
            </a:r>
            <a:br>
              <a:rPr lang="ru-RU" sz="1800" u="none" strike="noStrike" spc="-35">
                <a:solidFill>
                  <a:srgbClr val="145DA0"/>
                </a:solidFill>
                <a:highlight>
                  <a:srgbClr val="B2CCEC"/>
                </a:highlight>
                <a:latin typeface="Poppins"/>
                <a:ea typeface="Poppins"/>
                <a:cs typeface="Poppins"/>
              </a:rPr>
            </a:br>
            <a:endParaRPr lang="en-US" sz="1800" u="none" strike="noStrike" spc="-35">
              <a:solidFill>
                <a:srgbClr val="145DA0"/>
              </a:solidFill>
              <a:highlight>
                <a:srgbClr val="B2CCEC"/>
              </a:highlight>
              <a:latin typeface="Poppins"/>
              <a:ea typeface="Poppins"/>
              <a:cs typeface="Poppins"/>
            </a:endParaRPr>
          </a:p>
        </p:txBody>
      </p:sp>
      <p:sp>
        <p:nvSpPr>
          <p:cNvPr id="12" name="TextBox 12"/>
          <p:cNvSpPr txBox="1"/>
          <p:nvPr/>
        </p:nvSpPr>
        <p:spPr bwMode="auto">
          <a:xfrm>
            <a:off x="8763159" y="2041203"/>
            <a:ext cx="1134140" cy="80163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ts val="0"/>
              </a:spcBef>
              <a:defRPr/>
            </a:pPr>
            <a:r>
              <a:rPr lang="en-US" sz="4800">
                <a:solidFill>
                  <a:srgbClr val="FDFDFD"/>
                </a:solidFill>
                <a:latin typeface="Montserrat"/>
                <a:ea typeface="Montserrat"/>
                <a:cs typeface="Montserrat"/>
              </a:rPr>
              <a:t>01</a:t>
            </a:r>
            <a:endParaRPr/>
          </a:p>
        </p:txBody>
      </p:sp>
      <p:sp>
        <p:nvSpPr>
          <p:cNvPr id="13" name="Freeform 13"/>
          <p:cNvSpPr/>
          <p:nvPr/>
        </p:nvSpPr>
        <p:spPr bwMode="auto"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 fill="norm" stroke="1" extrusionOk="0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 bwMode="auto">
          <a:xfrm>
            <a:off x="9289058" y="3814603"/>
            <a:ext cx="1134140" cy="80163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ts val="0"/>
              </a:spcBef>
              <a:defRPr/>
            </a:pPr>
            <a:r>
              <a:rPr lang="en-US" sz="4800">
                <a:solidFill>
                  <a:srgbClr val="FDFDFD"/>
                </a:solidFill>
                <a:latin typeface="Montserrat"/>
                <a:ea typeface="Montserrat"/>
                <a:cs typeface="Montserrat"/>
              </a:rPr>
              <a:t>02</a:t>
            </a:r>
            <a:endParaRPr/>
          </a:p>
        </p:txBody>
      </p:sp>
      <p:sp>
        <p:nvSpPr>
          <p:cNvPr id="16" name="Freeform 16"/>
          <p:cNvSpPr/>
          <p:nvPr/>
        </p:nvSpPr>
        <p:spPr bwMode="auto"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 fill="norm" stroke="1" extrusionOk="0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  <a:ln cap="sq">
            <a:noFill/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 bwMode="auto">
          <a:xfrm>
            <a:off x="9289058" y="5591284"/>
            <a:ext cx="1134140" cy="80163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ts val="0"/>
              </a:spcBef>
              <a:defRPr/>
            </a:pPr>
            <a:r>
              <a:rPr lang="en-US" sz="4800">
                <a:solidFill>
                  <a:srgbClr val="FDFDFD"/>
                </a:solidFill>
                <a:latin typeface="Montserrat"/>
                <a:ea typeface="Montserrat"/>
                <a:cs typeface="Montserrat"/>
              </a:rPr>
              <a:t>03</a:t>
            </a:r>
            <a:endParaRPr/>
          </a:p>
        </p:txBody>
      </p:sp>
      <p:sp>
        <p:nvSpPr>
          <p:cNvPr id="19" name="Freeform 19"/>
          <p:cNvSpPr/>
          <p:nvPr/>
        </p:nvSpPr>
        <p:spPr bwMode="auto"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 fill="norm" stroke="1" extrusionOk="0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  <a:ln cap="sq">
            <a:noFill/>
            <a:prstDash val="solid"/>
            <a:miter/>
          </a:ln>
        </p:spPr>
      </p:sp>
      <p:sp>
        <p:nvSpPr>
          <p:cNvPr id="21" name="TextBox 21"/>
          <p:cNvSpPr txBox="1"/>
          <p:nvPr/>
        </p:nvSpPr>
        <p:spPr bwMode="auto">
          <a:xfrm>
            <a:off x="8763159" y="7367965"/>
            <a:ext cx="1134140" cy="80163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ts val="0"/>
              </a:spcBef>
              <a:defRPr/>
            </a:pPr>
            <a:r>
              <a:rPr lang="en-US" sz="4800">
                <a:solidFill>
                  <a:srgbClr val="FDFDFD"/>
                </a:solidFill>
                <a:latin typeface="Montserrat"/>
                <a:ea typeface="Montserrat"/>
                <a:cs typeface="Montserrat"/>
              </a:rPr>
              <a:t>04</a:t>
            </a:r>
            <a:endParaRPr/>
          </a:p>
        </p:txBody>
      </p:sp>
      <p:grpSp>
        <p:nvGrpSpPr>
          <p:cNvPr id="22" name="Group 22"/>
          <p:cNvGrpSpPr/>
          <p:nvPr/>
        </p:nvGrpSpPr>
        <p:grpSpPr bwMode="auto"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algn="ctr">
                <a:lnSpc>
                  <a:spcPts val="3640"/>
                </a:lnSpc>
                <a:defRPr/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 bwMode="auto"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algn="ctr">
                <a:lnSpc>
                  <a:spcPts val="3640"/>
                </a:lnSpc>
                <a:defRPr/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 bwMode="auto"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algn="ctr">
                <a:lnSpc>
                  <a:spcPts val="3640"/>
                </a:lnSpc>
                <a:defRPr/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 bwMode="auto"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algn="ctr">
                <a:lnSpc>
                  <a:spcPts val="3640"/>
                </a:lnSpc>
                <a:defRPr/>
              </a:pPr>
              <a:endParaRPr/>
            </a:p>
          </p:txBody>
        </p:sp>
      </p:grpSp>
      <p:sp>
        <p:nvSpPr>
          <p:cNvPr id="34" name="TextBox 11"/>
          <p:cNvSpPr txBox="1"/>
          <p:nvPr/>
        </p:nvSpPr>
        <p:spPr bwMode="auto">
          <a:xfrm>
            <a:off x="10896600" y="3814603"/>
            <a:ext cx="6906353" cy="970394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2495"/>
              </a:lnSpc>
              <a:defRPr/>
            </a:pPr>
            <a:r>
              <a:rPr lang="ru-RU" sz="2800" u="none" strike="noStrike" spc="-35">
                <a:solidFill>
                  <a:srgbClr val="FF0000"/>
                </a:solidFill>
                <a:latin typeface="Montserrat Bold"/>
                <a:ea typeface="Poppins"/>
                <a:cs typeface="Poppins"/>
              </a:rPr>
              <a:t>Настроить двухэтапную аутентификацию;</a:t>
            </a:r>
            <a:br>
              <a:rPr lang="ru-RU" sz="2800" u="none" strike="noStrike" spc="-35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</a:br>
            <a:r>
              <a:rPr lang="ru-RU" sz="2800" u="none" strike="noStrike" spc="-35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 </a:t>
            </a:r>
            <a:endParaRPr/>
          </a:p>
        </p:txBody>
      </p:sp>
      <p:sp>
        <p:nvSpPr>
          <p:cNvPr id="35" name="TextBox 11"/>
          <p:cNvSpPr txBox="1"/>
          <p:nvPr/>
        </p:nvSpPr>
        <p:spPr bwMode="auto">
          <a:xfrm>
            <a:off x="10896599" y="5667522"/>
            <a:ext cx="6906353" cy="945643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2495"/>
              </a:lnSpc>
              <a:defRPr/>
            </a:pPr>
            <a:r>
              <a:rPr lang="ru-RU" sz="2800" u="none" strike="noStrike" spc="-35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Отозвать неизвестные для вас согласия в личном кабинете;</a:t>
            </a:r>
            <a:br>
              <a:rPr lang="ru-RU" sz="2800" u="none" strike="noStrike" spc="-35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</a:br>
            <a:endParaRPr lang="en-US" sz="1800" u="none" strike="noStrike" spc="-35">
              <a:solidFill>
                <a:srgbClr val="145DA0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36" name="TextBox 11"/>
          <p:cNvSpPr txBox="1"/>
          <p:nvPr/>
        </p:nvSpPr>
        <p:spPr bwMode="auto">
          <a:xfrm>
            <a:off x="10423198" y="7656453"/>
            <a:ext cx="6906353" cy="158684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2495"/>
              </a:lnSpc>
              <a:defRPr/>
            </a:pPr>
            <a:r>
              <a:rPr lang="ru-RU" sz="2800" u="none" strike="noStrike" spc="-35">
                <a:solidFill>
                  <a:srgbClr val="002060"/>
                </a:solidFill>
                <a:latin typeface="Montserrat Bold"/>
                <a:ea typeface="Poppins"/>
                <a:cs typeface="Poppins"/>
              </a:rPr>
              <a:t>Регулярно, раз в полгода необходимо менять пароли доступа.</a:t>
            </a:r>
            <a:endParaRPr/>
          </a:p>
          <a:p>
            <a:pPr algn="l">
              <a:lnSpc>
                <a:spcPts val="2495"/>
              </a:lnSpc>
              <a:defRPr/>
            </a:pPr>
            <a:br>
              <a:rPr lang="ru-RU" sz="1800" u="none" strike="noStrike" spc="-35">
                <a:solidFill>
                  <a:srgbClr val="145DA0"/>
                </a:solidFill>
                <a:latin typeface="Poppins"/>
                <a:ea typeface="Poppins"/>
                <a:cs typeface="Poppins"/>
              </a:rPr>
            </a:br>
            <a:endParaRPr lang="en-US" sz="1800" u="none" strike="noStrike" spc="-35">
              <a:solidFill>
                <a:srgbClr val="145DA0"/>
              </a:solidFill>
              <a:latin typeface="Poppins"/>
              <a:ea typeface="Poppins"/>
              <a:cs typeface="Poppi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4269154" y="-630809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6" name="Rectangle 2"/>
          <p:cNvSpPr/>
          <p:nvPr/>
        </p:nvSpPr>
        <p:spPr bwMode="auto">
          <a:xfrm>
            <a:off x="3170516" y="42863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60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Дополнительная защита личного кабинета</a:t>
            </a:r>
            <a:endParaRPr lang="ru-RU" sz="6000" b="1" u="sng" strike="noStrike" spc="-1">
              <a:solidFill>
                <a:schemeClr val="tx2">
                  <a:lumMod val="75000"/>
                </a:schemeClr>
              </a:solidFill>
              <a:latin typeface="Times New Roman"/>
            </a:endParaRPr>
          </a:p>
        </p:txBody>
      </p:sp>
      <p:pic>
        <p:nvPicPr>
          <p:cNvPr id="17" name="Рисунок 8"/>
          <p:cNvPicPr/>
          <p:nvPr/>
        </p:nvPicPr>
        <p:blipFill>
          <a:blip r:embed="rId2"/>
          <a:stretch/>
        </p:blipFill>
        <p:spPr bwMode="auto">
          <a:xfrm>
            <a:off x="9141270" y="2419345"/>
            <a:ext cx="4007395" cy="759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9"/>
          <p:cNvPicPr/>
          <p:nvPr/>
        </p:nvPicPr>
        <p:blipFill>
          <a:blip r:embed="rId3"/>
          <a:stretch/>
        </p:blipFill>
        <p:spPr bwMode="auto">
          <a:xfrm>
            <a:off x="13419977" y="2405057"/>
            <a:ext cx="4312258" cy="759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0"/>
          <p:cNvPicPr/>
          <p:nvPr/>
        </p:nvPicPr>
        <p:blipFill>
          <a:blip r:embed="rId4"/>
          <a:stretch/>
        </p:blipFill>
        <p:spPr bwMode="auto">
          <a:xfrm>
            <a:off x="4811485" y="2419345"/>
            <a:ext cx="4090299" cy="7594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1"/>
          <p:cNvPicPr/>
          <p:nvPr/>
        </p:nvPicPr>
        <p:blipFill>
          <a:blip r:embed="rId5"/>
          <a:stretch/>
        </p:blipFill>
        <p:spPr bwMode="auto">
          <a:xfrm>
            <a:off x="259743" y="2424112"/>
            <a:ext cx="4312257" cy="75941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 bwMode="auto">
          <a:xfrm>
            <a:off x="-1270605" y="-1599063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 bwMode="auto">
          <a:xfrm>
            <a:off x="3041855" y="1076581"/>
            <a:ext cx="8819592" cy="1477328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4800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</a:rPr>
              <a:t>Дополнительная защита личного кабинета</a:t>
            </a:r>
            <a:endParaRPr lang="en-US" sz="4800" b="1">
              <a:solidFill>
                <a:srgbClr val="051D40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5" name="Group 15"/>
          <p:cNvGrpSpPr/>
          <p:nvPr/>
        </p:nvGrpSpPr>
        <p:grpSpPr bwMode="auto">
          <a:xfrm>
            <a:off x="12398912" y="0"/>
            <a:ext cx="5889087" cy="756959"/>
            <a:chOff x="0" y="0"/>
            <a:chExt cx="1551036" cy="199364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 bwMode="auto">
          <a:xfrm>
            <a:off x="12398912" y="9530041"/>
            <a:ext cx="5889087" cy="756959"/>
            <a:chOff x="0" y="0"/>
            <a:chExt cx="1551036" cy="199364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 bwMode="auto">
          <a:xfrm>
            <a:off x="-4696322" y="3086100"/>
            <a:ext cx="9392643" cy="9529477"/>
          </a:xfrm>
          <a:custGeom>
            <a:avLst/>
            <a:gdLst/>
            <a:ahLst/>
            <a:cxnLst/>
            <a:rect l="l" t="t" r="r" b="b"/>
            <a:pathLst>
              <a:path w="9392643" h="9529477" fill="norm" stroke="1" extrusionOk="0">
                <a:moveTo>
                  <a:pt x="0" y="0"/>
                </a:moveTo>
                <a:lnTo>
                  <a:pt x="9392643" y="0"/>
                </a:lnTo>
                <a:lnTo>
                  <a:pt x="9392643" y="9529476"/>
                </a:lnTo>
                <a:lnTo>
                  <a:pt x="0" y="9529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/>
          </a:blipFill>
        </p:spPr>
      </p:sp>
      <p:sp>
        <p:nvSpPr>
          <p:cNvPr id="25" name="TextBox 24"/>
          <p:cNvSpPr txBox="1"/>
          <p:nvPr/>
        </p:nvSpPr>
        <p:spPr bwMode="auto">
          <a:xfrm>
            <a:off x="3810000" y="3499045"/>
            <a:ext cx="751398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  <a:t>Функция входа с двухэтапной аутентификацией.</a:t>
            </a:r>
            <a:br>
              <a:rPr lang="ru-RU" sz="3200">
                <a:solidFill>
                  <a:schemeClr val="accent1">
                    <a:lumMod val="75000"/>
                  </a:schemeClr>
                </a:solidFill>
                <a:latin typeface="Montserrat Bold"/>
              </a:rPr>
            </a:br>
            <a:br>
              <a:rPr lang="ru-RU" sz="3200">
                <a:solidFill>
                  <a:schemeClr val="accent1">
                    <a:lumMod val="75000"/>
                  </a:schemeClr>
                </a:solidFill>
                <a:latin typeface="Montserrat Bold"/>
              </a:rPr>
            </a:br>
            <a: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  <a:t>Войти в личный кабинет с помощью одного только логина и пароля будет недостаточно, при каждом входе в личный кабинет необходимо вводить одноразовый код, поступающий в виде SMS-сообщения.</a:t>
            </a: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54373" y="1815245"/>
            <a:ext cx="2639797" cy="2853175"/>
          </a:xfrm>
          <a:prstGeom prst="rect">
            <a:avLst/>
          </a:prstGeom>
        </p:spPr>
      </p:pic>
      <p:pic>
        <p:nvPicPr>
          <p:cNvPr id="28" name="Рисунок 7"/>
          <p:cNvPicPr/>
          <p:nvPr/>
        </p:nvPicPr>
        <p:blipFill>
          <a:blip r:embed="rId5"/>
          <a:stretch/>
        </p:blipFill>
        <p:spPr bwMode="auto">
          <a:xfrm>
            <a:off x="12398913" y="915139"/>
            <a:ext cx="5697837" cy="8614902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 bwMode="auto">
          <a:xfrm>
            <a:off x="5889089" y="578869"/>
            <a:ext cx="6725464" cy="2215991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4800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</a:rPr>
              <a:t>Дополнительная защита личного кабинета</a:t>
            </a:r>
            <a:endParaRPr lang="en-US" sz="4800" b="1">
              <a:solidFill>
                <a:srgbClr val="051D40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5" name="Group 15"/>
          <p:cNvGrpSpPr/>
          <p:nvPr/>
        </p:nvGrpSpPr>
        <p:grpSpPr bwMode="auto">
          <a:xfrm>
            <a:off x="12398912" y="0"/>
            <a:ext cx="5889087" cy="756959"/>
            <a:chOff x="0" y="0"/>
            <a:chExt cx="1551036" cy="199364"/>
          </a:xfrm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 bwMode="auto">
          <a:xfrm>
            <a:off x="0" y="9555851"/>
            <a:ext cx="5889087" cy="756959"/>
            <a:chOff x="0" y="0"/>
            <a:chExt cx="1551036" cy="199364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 bwMode="auto">
          <a:xfrm>
            <a:off x="5830171" y="3103887"/>
            <a:ext cx="66276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  <a:t>Функция восстановления доступа контрольным вопросом.</a:t>
            </a:r>
            <a:b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</a:br>
            <a:endParaRPr lang="ru-RU" sz="3200" b="0" strike="noStrike" spc="-1">
              <a:solidFill>
                <a:schemeClr val="accent1">
                  <a:lumMod val="75000"/>
                </a:schemeClr>
              </a:solidFill>
              <a:latin typeface="Montserrat Bold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  <a:t>После переоформления SIM-карты, мошенники не смогут восстановить доступ к личному кабинету, так как они не знают ответ на контрольный вопрос.</a:t>
            </a: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24030" y="8429672"/>
            <a:ext cx="1371600" cy="1482468"/>
          </a:xfrm>
          <a:prstGeom prst="rect">
            <a:avLst/>
          </a:prstGeom>
        </p:spPr>
      </p:pic>
      <p:grpSp>
        <p:nvGrpSpPr>
          <p:cNvPr id="13" name="Group 15"/>
          <p:cNvGrpSpPr/>
          <p:nvPr/>
        </p:nvGrpSpPr>
        <p:grpSpPr bwMode="auto">
          <a:xfrm>
            <a:off x="0" y="-1"/>
            <a:ext cx="5889087" cy="756959"/>
            <a:chOff x="0" y="0"/>
            <a:chExt cx="1551036" cy="199364"/>
          </a:xfrm>
        </p:grpSpPr>
        <p:sp>
          <p:nvSpPr>
            <p:cNvPr id="14" name="Freeform 16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17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pic>
        <p:nvPicPr>
          <p:cNvPr id="23" name="Рисунок 3"/>
          <p:cNvPicPr/>
          <p:nvPr/>
        </p:nvPicPr>
        <p:blipFill>
          <a:blip r:embed="rId3"/>
          <a:stretch/>
        </p:blipFill>
        <p:spPr bwMode="auto">
          <a:xfrm>
            <a:off x="230390" y="953233"/>
            <a:ext cx="5310755" cy="8298551"/>
          </a:xfrm>
          <a:prstGeom prst="rect">
            <a:avLst/>
          </a:prstGeom>
          <a:ln w="0">
            <a:noFill/>
          </a:ln>
        </p:spPr>
      </p:pic>
      <p:pic>
        <p:nvPicPr>
          <p:cNvPr id="24" name="Рисунок 5"/>
          <p:cNvPicPr/>
          <p:nvPr/>
        </p:nvPicPr>
        <p:blipFill>
          <a:blip r:embed="rId4"/>
          <a:stretch/>
        </p:blipFill>
        <p:spPr bwMode="auto">
          <a:xfrm>
            <a:off x="12398912" y="901621"/>
            <a:ext cx="5658698" cy="8509570"/>
          </a:xfrm>
          <a:prstGeom prst="rect">
            <a:avLst/>
          </a:prstGeom>
          <a:ln w="0">
            <a:noFill/>
          </a:ln>
        </p:spPr>
      </p:pic>
      <p:grpSp>
        <p:nvGrpSpPr>
          <p:cNvPr id="26" name="Group 18"/>
          <p:cNvGrpSpPr/>
          <p:nvPr/>
        </p:nvGrpSpPr>
        <p:grpSpPr bwMode="auto">
          <a:xfrm>
            <a:off x="12398912" y="9530041"/>
            <a:ext cx="5889087" cy="756959"/>
            <a:chOff x="0" y="0"/>
            <a:chExt cx="1551036" cy="199364"/>
          </a:xfrm>
        </p:grpSpPr>
        <p:sp>
          <p:nvSpPr>
            <p:cNvPr id="29" name="Freeform 19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30" name="TextBox 20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4269154" y="-630809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6" name="Rectangle 2"/>
          <p:cNvSpPr/>
          <p:nvPr/>
        </p:nvSpPr>
        <p:spPr bwMode="auto">
          <a:xfrm>
            <a:off x="4246057" y="250131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66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Отзыв согласий</a:t>
            </a:r>
            <a:endParaRPr/>
          </a:p>
        </p:txBody>
      </p:sp>
      <p:pic>
        <p:nvPicPr>
          <p:cNvPr id="13" name="Рисунок 3"/>
          <p:cNvPicPr/>
          <p:nvPr/>
        </p:nvPicPr>
        <p:blipFill>
          <a:blip r:embed="rId2"/>
          <a:stretch/>
        </p:blipFill>
        <p:spPr bwMode="auto">
          <a:xfrm>
            <a:off x="128390" y="1835127"/>
            <a:ext cx="4398163" cy="809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4"/>
          <p:cNvPicPr/>
          <p:nvPr/>
        </p:nvPicPr>
        <p:blipFill>
          <a:blip r:embed="rId3"/>
          <a:stretch/>
        </p:blipFill>
        <p:spPr bwMode="auto">
          <a:xfrm>
            <a:off x="4709722" y="1835127"/>
            <a:ext cx="4398163" cy="809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5"/>
          <p:cNvPicPr/>
          <p:nvPr/>
        </p:nvPicPr>
        <p:blipFill>
          <a:blip r:embed="rId4"/>
          <a:stretch/>
        </p:blipFill>
        <p:spPr bwMode="auto">
          <a:xfrm>
            <a:off x="9253066" y="1835128"/>
            <a:ext cx="4398163" cy="809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6"/>
          <p:cNvPicPr/>
          <p:nvPr/>
        </p:nvPicPr>
        <p:blipFill>
          <a:blip r:embed="rId5"/>
          <a:stretch/>
        </p:blipFill>
        <p:spPr bwMode="auto">
          <a:xfrm>
            <a:off x="13834398" y="1835128"/>
            <a:ext cx="4171826" cy="809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 bwMode="auto">
          <a:xfrm>
            <a:off x="453546" y="-224790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4517814" y="-315404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pic>
        <p:nvPicPr>
          <p:cNvPr id="34" name="Рисунок 1"/>
          <p:cNvPicPr/>
          <p:nvPr/>
        </p:nvPicPr>
        <p:blipFill>
          <a:blip r:embed="rId2"/>
          <a:stretch/>
        </p:blipFill>
        <p:spPr bwMode="auto">
          <a:xfrm>
            <a:off x="0" y="-164462"/>
            <a:ext cx="18482095" cy="10615923"/>
          </a:xfrm>
          <a:prstGeom prst="rect">
            <a:avLst/>
          </a:prstGeom>
          <a:ln w="0">
            <a:noFill/>
          </a:ln>
        </p:spPr>
      </p:pic>
      <p:grpSp>
        <p:nvGrpSpPr>
          <p:cNvPr id="6" name="Group 6"/>
          <p:cNvGrpSpPr/>
          <p:nvPr/>
        </p:nvGrpSpPr>
        <p:grpSpPr bwMode="auto">
          <a:xfrm>
            <a:off x="-1867766" y="-1614217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35" name="Rectangle 2"/>
          <p:cNvSpPr/>
          <p:nvPr/>
        </p:nvSpPr>
        <p:spPr bwMode="auto">
          <a:xfrm>
            <a:off x="2548514" y="-3306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60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Общий ущерб составляет </a:t>
            </a:r>
            <a:endParaRPr/>
          </a:p>
          <a:p>
            <a:pPr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60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Более 2,5 млрд. рублей</a:t>
            </a:r>
            <a:endParaRPr/>
          </a:p>
          <a:p>
            <a:pPr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60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( за 2024 год)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-125410" y="-630809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6" name="Rectangle 2"/>
          <p:cNvSpPr/>
          <p:nvPr/>
        </p:nvSpPr>
        <p:spPr bwMode="auto">
          <a:xfrm>
            <a:off x="4246057" y="250131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66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Отзыв согласий</a:t>
            </a:r>
            <a:endParaRPr/>
          </a:p>
        </p:txBody>
      </p:sp>
      <p:pic>
        <p:nvPicPr>
          <p:cNvPr id="17" name="Рисунок 3"/>
          <p:cNvPicPr/>
          <p:nvPr/>
        </p:nvPicPr>
        <p:blipFill>
          <a:blip r:embed="rId2"/>
          <a:stretch/>
        </p:blipFill>
        <p:spPr bwMode="auto">
          <a:xfrm>
            <a:off x="958957" y="1790698"/>
            <a:ext cx="5153254" cy="8246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4"/>
          <p:cNvPicPr/>
          <p:nvPr/>
        </p:nvPicPr>
        <p:blipFill>
          <a:blip r:embed="rId3"/>
          <a:stretch/>
        </p:blipFill>
        <p:spPr bwMode="auto">
          <a:xfrm>
            <a:off x="6591270" y="1790699"/>
            <a:ext cx="5097065" cy="824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5"/>
          <p:cNvPicPr/>
          <p:nvPr/>
        </p:nvPicPr>
        <p:blipFill>
          <a:blip r:embed="rId4"/>
          <a:stretch/>
        </p:blipFill>
        <p:spPr bwMode="auto">
          <a:xfrm>
            <a:off x="12038541" y="1790698"/>
            <a:ext cx="5153254" cy="8246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 bwMode="auto">
          <a:xfrm>
            <a:off x="16012816" y="-125730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rot="3286733">
            <a:off x="14669582" y="3766403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6" name="Rectangle 2"/>
          <p:cNvSpPr/>
          <p:nvPr/>
        </p:nvSpPr>
        <p:spPr bwMode="auto">
          <a:xfrm>
            <a:off x="4246057" y="250131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48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Способ открепления номера телефона</a:t>
            </a:r>
            <a:endParaRPr/>
          </a:p>
        </p:txBody>
      </p:sp>
      <p:grpSp>
        <p:nvGrpSpPr>
          <p:cNvPr id="6" name="Group 6"/>
          <p:cNvGrpSpPr/>
          <p:nvPr/>
        </p:nvGrpSpPr>
        <p:grpSpPr bwMode="auto">
          <a:xfrm>
            <a:off x="16535400" y="-201930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pic>
        <p:nvPicPr>
          <p:cNvPr id="12" name="Рисунок 3"/>
          <p:cNvPicPr/>
          <p:nvPr/>
        </p:nvPicPr>
        <p:blipFill>
          <a:blip r:embed="rId2"/>
          <a:stretch/>
        </p:blipFill>
        <p:spPr bwMode="auto">
          <a:xfrm>
            <a:off x="105628" y="2149400"/>
            <a:ext cx="4467296" cy="7632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4"/>
          <p:cNvPicPr/>
          <p:nvPr/>
        </p:nvPicPr>
        <p:blipFill>
          <a:blip r:embed="rId3"/>
          <a:stretch/>
        </p:blipFill>
        <p:spPr bwMode="auto">
          <a:xfrm>
            <a:off x="4685710" y="2158927"/>
            <a:ext cx="4583627" cy="7632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5"/>
          <p:cNvPicPr/>
          <p:nvPr/>
        </p:nvPicPr>
        <p:blipFill>
          <a:blip r:embed="rId4"/>
          <a:stretch/>
        </p:blipFill>
        <p:spPr bwMode="auto">
          <a:xfrm>
            <a:off x="9448799" y="2149400"/>
            <a:ext cx="4211458" cy="7642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6"/>
          <p:cNvPicPr/>
          <p:nvPr/>
        </p:nvPicPr>
        <p:blipFill>
          <a:blip r:embed="rId5"/>
          <a:stretch/>
        </p:blipFill>
        <p:spPr bwMode="auto">
          <a:xfrm>
            <a:off x="13870150" y="2149400"/>
            <a:ext cx="4417850" cy="7642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2" name="Group 22"/>
          <p:cNvGrpSpPr/>
          <p:nvPr/>
        </p:nvGrpSpPr>
        <p:grpSpPr bwMode="auto">
          <a:xfrm>
            <a:off x="-914400" y="-1492650"/>
            <a:ext cx="3505199" cy="323349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2" name="Group 2"/>
          <p:cNvGrpSpPr/>
          <p:nvPr/>
        </p:nvGrpSpPr>
        <p:grpSpPr bwMode="auto">
          <a:xfrm>
            <a:off x="496680" y="2324100"/>
            <a:ext cx="9485519" cy="7239000"/>
            <a:chOff x="0" y="0"/>
            <a:chExt cx="2106826" cy="2113092"/>
          </a:xfrm>
          <a:solidFill>
            <a:srgbClr val="B2CCEC"/>
          </a:solidFill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2106826" cy="2113092"/>
            </a:xfrm>
            <a:custGeom>
              <a:avLst/>
              <a:gdLst/>
              <a:ahLst/>
              <a:cxnLst/>
              <a:rect l="l" t="t" r="r" b="b"/>
              <a:pathLst>
                <a:path w="2106826" h="2113092" fill="norm" stroke="1" extrusionOk="0">
                  <a:moveTo>
                    <a:pt x="0" y="0"/>
                  </a:moveTo>
                  <a:lnTo>
                    <a:pt x="2106826" y="0"/>
                  </a:lnTo>
                  <a:lnTo>
                    <a:pt x="2106826" y="2113092"/>
                  </a:lnTo>
                  <a:lnTo>
                    <a:pt x="0" y="2113092"/>
                  </a:lnTo>
                  <a:close/>
                </a:path>
              </a:pathLst>
            </a:cu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accent1"/>
            </a:fontRef>
          </p:style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2106826" cy="215119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accent1"/>
            </a:fontRef>
          </p:style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 bwMode="auto">
          <a:xfrm>
            <a:off x="496680" y="9586913"/>
            <a:ext cx="9485519" cy="526915"/>
            <a:chOff x="0" y="0"/>
            <a:chExt cx="2106826" cy="120127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2106826" cy="120127"/>
            </a:xfrm>
            <a:custGeom>
              <a:avLst/>
              <a:gdLst/>
              <a:ahLst/>
              <a:cxnLst/>
              <a:rect l="l" t="t" r="r" b="b"/>
              <a:pathLst>
                <a:path w="2106826" h="120127" fill="norm" stroke="1" extrusionOk="0">
                  <a:moveTo>
                    <a:pt x="0" y="0"/>
                  </a:moveTo>
                  <a:lnTo>
                    <a:pt x="2106826" y="0"/>
                  </a:lnTo>
                  <a:lnTo>
                    <a:pt x="2106826" y="120127"/>
                  </a:lnTo>
                  <a:lnTo>
                    <a:pt x="0" y="120127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0" y="-38100"/>
              <a:ext cx="2106826" cy="15822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5" name="Rectangle 2"/>
          <p:cNvSpPr/>
          <p:nvPr/>
        </p:nvSpPr>
        <p:spPr bwMode="auto">
          <a:xfrm>
            <a:off x="549068" y="2628900"/>
            <a:ext cx="9180719" cy="239088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3600" b="1" strike="noStrike" spc="-1">
                <a:solidFill>
                  <a:srgbClr val="C00000"/>
                </a:solidFill>
                <a:latin typeface="Times New Roman"/>
              </a:rPr>
              <a:t>SIM-карта </a:t>
            </a:r>
            <a:r>
              <a:rPr lang="ru-RU" sz="3600" b="1" strike="noStrike" spc="-1">
                <a:solidFill>
                  <a:srgbClr val="002060"/>
                </a:solidFill>
                <a:latin typeface="Times New Roman"/>
              </a:rPr>
              <a:t>оператора сотовой связи может быть  переоформлена через 2-6 месяцев после прекращения пользования предыдущим абонентом.</a:t>
            </a:r>
            <a:br>
              <a:rPr lang="ru-RU" sz="3600" b="1" strike="noStrike" spc="-1">
                <a:solidFill>
                  <a:srgbClr val="002060"/>
                </a:solidFill>
                <a:latin typeface="Times New Roman"/>
              </a:rPr>
            </a:br>
            <a:br>
              <a:rPr lang="ru-RU" sz="3600" b="1" strike="noStrike" spc="-1">
                <a:solidFill>
                  <a:srgbClr val="002060"/>
                </a:solidFill>
                <a:latin typeface="Times New Roman"/>
              </a:rPr>
            </a:br>
            <a:r>
              <a:rPr lang="ru-RU" sz="3600" b="1" strike="noStrike" spc="-1">
                <a:solidFill>
                  <a:srgbClr val="002060"/>
                </a:solidFill>
                <a:latin typeface="Times New Roman"/>
              </a:rPr>
              <a:t>Тем самым, предоставляя возможность новому пользователю восстановить доступ к личному кабинету от портала </a:t>
            </a:r>
            <a:r>
              <a:rPr lang="ru-RU" sz="3600" b="1" strike="noStrike" spc="-1">
                <a:solidFill>
                  <a:srgbClr val="C00000"/>
                </a:solidFill>
                <a:latin typeface="Times New Roman"/>
              </a:rPr>
              <a:t>«Госуслуги»</a:t>
            </a:r>
            <a:r>
              <a:rPr lang="ru-RU" sz="3600" b="1" strike="noStrike" spc="-1">
                <a:solidFill>
                  <a:srgbClr val="002060"/>
                </a:solidFill>
                <a:latin typeface="Times New Roman"/>
              </a:rPr>
              <a:t>, путем ввода </a:t>
            </a:r>
            <a:r>
              <a:rPr lang="ru-RU" sz="3600" b="1" strike="noStrike" spc="-1">
                <a:solidFill>
                  <a:srgbClr val="C00000"/>
                </a:solidFill>
                <a:latin typeface="Times New Roman"/>
              </a:rPr>
              <a:t>SMS-кодов</a:t>
            </a:r>
            <a:r>
              <a:rPr lang="ru-RU" sz="3600" b="1" strike="noStrike" spc="-1">
                <a:solidFill>
                  <a:srgbClr val="002060"/>
                </a:solidFill>
                <a:latin typeface="Times New Roman"/>
              </a:rPr>
              <a:t>, поступивших на перевыпущенный номер </a:t>
            </a:r>
            <a:r>
              <a:rPr lang="ru-RU" sz="3600" b="1" strike="noStrike" spc="-1">
                <a:solidFill>
                  <a:srgbClr val="C00000"/>
                </a:solidFill>
                <a:latin typeface="Times New Roman"/>
              </a:rPr>
              <a:t>SIM-карты</a:t>
            </a:r>
            <a:r>
              <a:rPr lang="ru-RU" sz="3600" b="1" strike="noStrike" spc="-1">
                <a:solidFill>
                  <a:srgbClr val="002060"/>
                </a:solidFill>
                <a:latin typeface="Times New Roman"/>
              </a:rPr>
              <a:t>, что и делают злоумышленники.</a:t>
            </a:r>
            <a:endParaRPr/>
          </a:p>
        </p:txBody>
      </p:sp>
      <p:pic>
        <p:nvPicPr>
          <p:cNvPr id="12" name="Picture 2"/>
          <p:cNvPicPr/>
          <p:nvPr/>
        </p:nvPicPr>
        <p:blipFill>
          <a:blip r:embed="rId2"/>
          <a:stretch/>
        </p:blipFill>
        <p:spPr bwMode="auto">
          <a:xfrm>
            <a:off x="11277600" y="2150715"/>
            <a:ext cx="5562600" cy="4714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Объект 5"/>
          <p:cNvPicPr/>
          <p:nvPr/>
        </p:nvPicPr>
        <p:blipFill>
          <a:blip r:embed="rId3"/>
          <a:stretch/>
        </p:blipFill>
        <p:spPr bwMode="auto">
          <a:xfrm>
            <a:off x="8043862" y="8245553"/>
            <a:ext cx="1676400" cy="1611314"/>
          </a:xfrm>
          <a:prstGeom prst="rect">
            <a:avLst/>
          </a:prstGeom>
          <a:ln w="0">
            <a:noFill/>
          </a:ln>
        </p:spPr>
      </p:pic>
      <p:sp>
        <p:nvSpPr>
          <p:cNvPr id="15" name="TextBox 14"/>
          <p:cNvSpPr txBox="1"/>
          <p:nvPr/>
        </p:nvSpPr>
        <p:spPr bwMode="auto">
          <a:xfrm>
            <a:off x="3048000" y="49401"/>
            <a:ext cx="11822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0" strike="noStrike" spc="-1">
                <a:solidFill>
                  <a:srgbClr val="002060"/>
                </a:solidFill>
                <a:latin typeface="Montserrat Bold"/>
              </a:rPr>
              <a:t>Переоформление </a:t>
            </a:r>
            <a:r>
              <a:rPr lang="en-US" sz="6000" b="0" strike="noStrike" spc="-1">
                <a:solidFill>
                  <a:srgbClr val="002060"/>
                </a:solidFill>
                <a:latin typeface="Montserrat Bold"/>
              </a:rPr>
              <a:t>SIM</a:t>
            </a:r>
            <a:r>
              <a:rPr lang="ru-RU" sz="6000" b="0" strike="noStrike" spc="-1">
                <a:solidFill>
                  <a:srgbClr val="002060"/>
                </a:solidFill>
                <a:latin typeface="Montserrat Bold"/>
              </a:rPr>
              <a:t>-карты</a:t>
            </a:r>
            <a:endParaRPr lang="ru-RU" sz="6000">
              <a:solidFill>
                <a:srgbClr val="002060"/>
              </a:solidFill>
              <a:latin typeface="Montserrat Bold"/>
            </a:endParaRPr>
          </a:p>
        </p:txBody>
      </p:sp>
      <p:grpSp>
        <p:nvGrpSpPr>
          <p:cNvPr id="19" name="Group 22"/>
          <p:cNvGrpSpPr/>
          <p:nvPr/>
        </p:nvGrpSpPr>
        <p:grpSpPr bwMode="auto">
          <a:xfrm>
            <a:off x="16154400" y="8670254"/>
            <a:ext cx="3505199" cy="3233491"/>
            <a:chOff x="0" y="0"/>
            <a:chExt cx="812800" cy="812800"/>
          </a:xfrm>
        </p:grpSpPr>
        <p:sp>
          <p:nvSpPr>
            <p:cNvPr id="20" name="Freeform 23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4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-108021" y="-190500"/>
            <a:ext cx="3964281" cy="10917809"/>
            <a:chOff x="0" y="0"/>
            <a:chExt cx="1044090" cy="2875471"/>
          </a:xfrm>
          <a:solidFill>
            <a:srgbClr val="B2CCEC"/>
          </a:solidFill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6" name="Rectangle 2"/>
          <p:cNvSpPr/>
          <p:nvPr/>
        </p:nvSpPr>
        <p:spPr bwMode="auto">
          <a:xfrm>
            <a:off x="4246057" y="250131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48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Признаки взлома личного кабинета портала «Госуслуги»</a:t>
            </a:r>
            <a:endParaRPr/>
          </a:p>
        </p:txBody>
      </p:sp>
      <p:pic>
        <p:nvPicPr>
          <p:cNvPr id="12" name="Рисунок 1"/>
          <p:cNvPicPr/>
          <p:nvPr/>
        </p:nvPicPr>
        <p:blipFill>
          <a:blip r:embed="rId2"/>
          <a:stretch/>
        </p:blipFill>
        <p:spPr bwMode="auto">
          <a:xfrm>
            <a:off x="1491858" y="2227360"/>
            <a:ext cx="4653071" cy="7896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2"/>
          <p:cNvPicPr/>
          <p:nvPr/>
        </p:nvPicPr>
        <p:blipFill>
          <a:blip r:embed="rId3"/>
          <a:stretch/>
        </p:blipFill>
        <p:spPr bwMode="auto">
          <a:xfrm>
            <a:off x="6900192" y="2242789"/>
            <a:ext cx="5308348" cy="7865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4"/>
          <p:cNvSpPr txBox="1"/>
          <p:nvPr/>
        </p:nvSpPr>
        <p:spPr bwMode="auto">
          <a:xfrm>
            <a:off x="14431740" y="-784995"/>
            <a:ext cx="3964281" cy="11062470"/>
          </a:xfrm>
          <a:prstGeom prst="rect">
            <a:avLst/>
          </a:prstGeom>
          <a:solidFill>
            <a:srgbClr val="B2CCEC"/>
          </a:solidFill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ts val="0"/>
              </a:spcBef>
              <a:defRPr/>
            </a:pPr>
            <a:endParaRPr/>
          </a:p>
        </p:txBody>
      </p:sp>
      <p:pic>
        <p:nvPicPr>
          <p:cNvPr id="14" name="Рисунок 3"/>
          <p:cNvPicPr/>
          <p:nvPr/>
        </p:nvPicPr>
        <p:blipFill>
          <a:blip r:embed="rId4"/>
          <a:stretch/>
        </p:blipFill>
        <p:spPr bwMode="auto">
          <a:xfrm>
            <a:off x="12640908" y="2245270"/>
            <a:ext cx="4635472" cy="7865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-10167" y="16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/>
          </a:blipFill>
        </p:spPr>
      </p:sp>
      <p:sp>
        <p:nvSpPr>
          <p:cNvPr id="3" name="Freeform 3"/>
          <p:cNvSpPr/>
          <p:nvPr/>
        </p:nvSpPr>
        <p:spPr bwMode="auto"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 fill="norm" stroke="1" extrusionOk="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/>
          </a:blipFill>
        </p:spPr>
      </p:sp>
      <p:sp>
        <p:nvSpPr>
          <p:cNvPr id="4" name="Freeform 4"/>
          <p:cNvSpPr/>
          <p:nvPr/>
        </p:nvSpPr>
        <p:spPr bwMode="auto">
          <a:xfrm rot="5400000">
            <a:off x="2674040" y="1114285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 fill="norm" stroke="1" extrusionOk="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/>
          </a:blipFill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TextBox 8"/>
          <p:cNvSpPr txBox="1"/>
          <p:nvPr/>
        </p:nvSpPr>
        <p:spPr bwMode="auto">
          <a:xfrm>
            <a:off x="3182029" y="81272"/>
            <a:ext cx="11622449" cy="1477328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4800" b="1">
                <a:solidFill>
                  <a:srgbClr val="FFFFFF"/>
                </a:solidFill>
                <a:highlight>
                  <a:srgbClr val="B2CCEC"/>
                </a:highlight>
                <a:latin typeface="Montserrat Bold"/>
                <a:ea typeface="Montserrat Bold"/>
                <a:cs typeface="Montserrat Bold"/>
              </a:rPr>
              <a:t>Признаки взлома личного кабинета портала «Госуслуги»</a:t>
            </a:r>
            <a:endParaRPr/>
          </a:p>
        </p:txBody>
      </p:sp>
      <p:pic>
        <p:nvPicPr>
          <p:cNvPr id="10" name="Рисунок 1"/>
          <p:cNvPicPr/>
          <p:nvPr/>
        </p:nvPicPr>
        <p:blipFill>
          <a:blip r:embed="rId5"/>
          <a:stretch/>
        </p:blipFill>
        <p:spPr bwMode="auto">
          <a:xfrm>
            <a:off x="1572052" y="2524857"/>
            <a:ext cx="4558554" cy="7495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2"/>
          <p:cNvSpPr/>
          <p:nvPr/>
        </p:nvSpPr>
        <p:spPr bwMode="auto">
          <a:xfrm>
            <a:off x="1059982" y="1853311"/>
            <a:ext cx="5764787" cy="52176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2800" b="0" strike="noStrike" spc="-1">
                <a:solidFill>
                  <a:srgbClr val="CB0000"/>
                </a:solidFill>
                <a:latin typeface="Montserrat Bold"/>
              </a:rPr>
              <a:t>Без признаков взлома</a:t>
            </a:r>
            <a:endParaRPr/>
          </a:p>
        </p:txBody>
      </p:sp>
      <p:sp>
        <p:nvSpPr>
          <p:cNvPr id="12" name="Стрелка: изогнутая вниз 3"/>
          <p:cNvSpPr/>
          <p:nvPr/>
        </p:nvSpPr>
        <p:spPr bwMode="auto">
          <a:xfrm rot="16199999" flipH="1">
            <a:off x="-865366" y="3893701"/>
            <a:ext cx="3479783" cy="139505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Рисунок 4"/>
          <p:cNvPicPr/>
          <p:nvPr/>
        </p:nvPicPr>
        <p:blipFill>
          <a:blip r:embed="rId6"/>
          <a:stretch/>
        </p:blipFill>
        <p:spPr bwMode="auto">
          <a:xfrm>
            <a:off x="6830135" y="2546678"/>
            <a:ext cx="9433644" cy="7473622"/>
          </a:xfrm>
          <a:prstGeom prst="rect">
            <a:avLst/>
          </a:prstGeom>
          <a:ln w="0">
            <a:noFill/>
          </a:ln>
        </p:spPr>
      </p:pic>
      <p:sp>
        <p:nvSpPr>
          <p:cNvPr id="15" name="Стрелка: изогнутая вниз 13"/>
          <p:cNvSpPr/>
          <p:nvPr/>
        </p:nvSpPr>
        <p:spPr bwMode="auto">
          <a:xfrm rot="16199999" flipH="1" flipV="1">
            <a:off x="15284234" y="3589044"/>
            <a:ext cx="3479783" cy="139505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00000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" name="Прямоугольник 2"/>
          <p:cNvSpPr/>
          <p:nvPr/>
        </p:nvSpPr>
        <p:spPr bwMode="auto">
          <a:xfrm>
            <a:off x="9039691" y="1914866"/>
            <a:ext cx="5764787" cy="52176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2800" b="0" strike="noStrike" spc="-1">
                <a:solidFill>
                  <a:srgbClr val="CB0000"/>
                </a:solidFill>
                <a:latin typeface="Montserrat Bold"/>
              </a:rPr>
              <a:t>С признаками взлома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 bwMode="auto">
          <a:xfrm>
            <a:off x="5889087" y="149231"/>
            <a:ext cx="6725464" cy="295465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4800" b="1">
                <a:solidFill>
                  <a:srgbClr val="1466AC"/>
                </a:solidFill>
                <a:latin typeface="Montserrat Bold"/>
                <a:ea typeface="Montserrat Bold"/>
                <a:cs typeface="Montserrat Bold"/>
              </a:rPr>
              <a:t>Восстановите пароль от личного кабинета</a:t>
            </a:r>
            <a:br>
              <a:rPr lang="ru-RU" sz="4800" b="1">
                <a:solidFill>
                  <a:srgbClr val="1466AC"/>
                </a:solidFill>
                <a:latin typeface="Montserrat Bold"/>
                <a:ea typeface="Montserrat Bold"/>
                <a:cs typeface="Montserrat Bold"/>
              </a:rPr>
            </a:br>
            <a:endParaRPr lang="en-US" sz="4800" b="1">
              <a:solidFill>
                <a:srgbClr val="1466AC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5" name="Group 15"/>
          <p:cNvGrpSpPr/>
          <p:nvPr/>
        </p:nvGrpSpPr>
        <p:grpSpPr bwMode="auto">
          <a:xfrm>
            <a:off x="12398912" y="149231"/>
            <a:ext cx="5889087" cy="705146"/>
            <a:chOff x="0" y="0"/>
            <a:chExt cx="1551036" cy="199364"/>
          </a:xfrm>
          <a:solidFill>
            <a:srgbClr val="C00000"/>
          </a:solidFill>
        </p:grpSpPr>
        <p:sp>
          <p:nvSpPr>
            <p:cNvPr id="16" name="Freeform 16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grpFill/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 bwMode="auto">
          <a:xfrm>
            <a:off x="0" y="9555851"/>
            <a:ext cx="5889087" cy="756959"/>
            <a:chOff x="0" y="0"/>
            <a:chExt cx="1551036" cy="199364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 bwMode="auto">
          <a:xfrm>
            <a:off x="436025" y="2925234"/>
            <a:ext cx="544353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  <a:t>Перейдите на сайт или в приложение одного из своих банков.</a:t>
            </a:r>
            <a:b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</a:br>
            <a: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  <a:t>Повторите регистрацию на «Госуслуги» через банк-номер из личного кабинета банка будет перенесен в личный. Банк вышлет пароль для входа в аккаунт.</a:t>
            </a: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495430" y="8655301"/>
            <a:ext cx="1371600" cy="1482468"/>
          </a:xfrm>
          <a:prstGeom prst="rect">
            <a:avLst/>
          </a:prstGeom>
        </p:spPr>
      </p:pic>
      <p:grpSp>
        <p:nvGrpSpPr>
          <p:cNvPr id="13" name="Group 15"/>
          <p:cNvGrpSpPr/>
          <p:nvPr/>
        </p:nvGrpSpPr>
        <p:grpSpPr bwMode="auto">
          <a:xfrm>
            <a:off x="0" y="0"/>
            <a:ext cx="5889087" cy="880283"/>
            <a:chOff x="0" y="0"/>
            <a:chExt cx="1551036" cy="199364"/>
          </a:xfrm>
        </p:grpSpPr>
        <p:sp>
          <p:nvSpPr>
            <p:cNvPr id="14" name="Freeform 16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CB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>
                <a:defRPr/>
              </a:pPr>
              <a:endParaRPr lang="ru-RU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TextBox 17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grpSp>
        <p:nvGrpSpPr>
          <p:cNvPr id="26" name="Group 18"/>
          <p:cNvGrpSpPr/>
          <p:nvPr/>
        </p:nvGrpSpPr>
        <p:grpSpPr bwMode="auto">
          <a:xfrm>
            <a:off x="12398912" y="9530041"/>
            <a:ext cx="5889087" cy="756959"/>
            <a:chOff x="0" y="0"/>
            <a:chExt cx="1551036" cy="199364"/>
          </a:xfrm>
        </p:grpSpPr>
        <p:sp>
          <p:nvSpPr>
            <p:cNvPr id="29" name="Freeform 19"/>
            <p:cNvSpPr/>
            <p:nvPr/>
          </p:nvSpPr>
          <p:spPr bwMode="auto">
            <a:xfrm>
              <a:off x="0" y="0"/>
              <a:ext cx="1551036" cy="199364"/>
            </a:xfrm>
            <a:custGeom>
              <a:avLst/>
              <a:gdLst/>
              <a:ahLst/>
              <a:cxnLst/>
              <a:rect l="l" t="t" r="r" b="b"/>
              <a:pathLst>
                <a:path w="1551036" h="199364" fill="norm" stroke="1" extrusionOk="0">
                  <a:moveTo>
                    <a:pt x="0" y="0"/>
                  </a:moveTo>
                  <a:lnTo>
                    <a:pt x="1551036" y="0"/>
                  </a:lnTo>
                  <a:lnTo>
                    <a:pt x="1551036" y="199364"/>
                  </a:lnTo>
                  <a:lnTo>
                    <a:pt x="0" y="199364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30" name="TextBox 20"/>
            <p:cNvSpPr txBox="1"/>
            <p:nvPr/>
          </p:nvSpPr>
          <p:spPr bwMode="auto">
            <a:xfrm>
              <a:off x="0" y="-38100"/>
              <a:ext cx="1551036" cy="23746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21" name="TextBox 20"/>
          <p:cNvSpPr txBox="1"/>
          <p:nvPr/>
        </p:nvSpPr>
        <p:spPr bwMode="auto">
          <a:xfrm>
            <a:off x="12729507" y="2432791"/>
            <a:ext cx="5443538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  <a:t>Обратитесь в офис МФЦ и попросите оператора восстановить пароль.</a:t>
            </a:r>
            <a:b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</a:br>
            <a:b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</a:br>
            <a: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  <a:t>Сотрудники проверят вашу личность, помогут восстановить доступ к аккаунту и сменить пароль.</a:t>
            </a:r>
            <a:b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</a:br>
            <a:b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</a:br>
            <a:r>
              <a:rPr lang="ru-RU" sz="3200" b="0" strike="noStrike" spc="-1">
                <a:solidFill>
                  <a:schemeClr val="accent1">
                    <a:lumMod val="75000"/>
                  </a:schemeClr>
                </a:solidFill>
                <a:latin typeface="Montserrat Bold"/>
              </a:rPr>
              <a:t>Возьмите с собой паспорт и СНИЛС</a:t>
            </a:r>
            <a:endParaRPr/>
          </a:p>
        </p:txBody>
      </p:sp>
      <p:sp>
        <p:nvSpPr>
          <p:cNvPr id="28" name="TextBox 6"/>
          <p:cNvSpPr/>
          <p:nvPr/>
        </p:nvSpPr>
        <p:spPr bwMode="auto">
          <a:xfrm>
            <a:off x="8229600" y="4723319"/>
            <a:ext cx="234000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ru-RU" sz="6000" b="1" strike="noStrike" spc="-1">
                <a:solidFill>
                  <a:srgbClr val="1466AC"/>
                </a:solidFill>
                <a:latin typeface="Montserrat Bold"/>
              </a:rPr>
              <a:t>ИЛИ</a:t>
            </a:r>
            <a:endParaRPr lang="ru-RU" sz="1800" b="0" strike="noStrike" spc="-1">
              <a:solidFill>
                <a:srgbClr val="1466AC"/>
              </a:solidFill>
              <a:latin typeface="Montserrat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4020799" y="0"/>
            <a:ext cx="57912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/>
          </a:blipFill>
        </p:spPr>
      </p:sp>
      <p:sp>
        <p:nvSpPr>
          <p:cNvPr id="3" name="Freeform 3"/>
          <p:cNvSpPr/>
          <p:nvPr/>
        </p:nvSpPr>
        <p:spPr bwMode="auto"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 fill="norm" stroke="1" extrusionOk="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/>
          </a:blipFill>
        </p:spPr>
      </p:sp>
      <p:sp>
        <p:nvSpPr>
          <p:cNvPr id="4" name="Freeform 4"/>
          <p:cNvSpPr/>
          <p:nvPr/>
        </p:nvSpPr>
        <p:spPr bwMode="auto"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 fill="norm" stroke="1" extrusionOk="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/>
          </a:blipFill>
        </p:spPr>
      </p:sp>
      <p:grpSp>
        <p:nvGrpSpPr>
          <p:cNvPr id="5" name="Group 5"/>
          <p:cNvGrpSpPr/>
          <p:nvPr/>
        </p:nvGrpSpPr>
        <p:grpSpPr bwMode="auto">
          <a:xfrm>
            <a:off x="5183358" y="3343879"/>
            <a:ext cx="2691086" cy="6968293"/>
            <a:chOff x="0" y="0"/>
            <a:chExt cx="3203935" cy="1162067"/>
          </a:xfrm>
          <a:solidFill>
            <a:srgbClr val="B2CCEC"/>
          </a:solidFill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3203935" cy="1162067"/>
            </a:xfrm>
            <a:custGeom>
              <a:avLst/>
              <a:gdLst/>
              <a:ahLst/>
              <a:cxnLst/>
              <a:rect l="l" t="t" r="r" b="b"/>
              <a:pathLst>
                <a:path w="3203935" h="1162067" fill="norm" stroke="1" extrusionOk="0">
                  <a:moveTo>
                    <a:pt x="0" y="0"/>
                  </a:moveTo>
                  <a:lnTo>
                    <a:pt x="3203935" y="0"/>
                  </a:lnTo>
                  <a:lnTo>
                    <a:pt x="3203935" y="1162067"/>
                  </a:lnTo>
                  <a:lnTo>
                    <a:pt x="0" y="1162067"/>
                  </a:lnTo>
                  <a:close/>
                </a:path>
              </a:pathLst>
            </a:custGeom>
            <a:grpFill/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 bwMode="auto">
            <a:xfrm>
              <a:off x="0" y="-38100"/>
              <a:ext cx="3203935" cy="12001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11" name="Прямоугольник 4"/>
          <p:cNvSpPr/>
          <p:nvPr/>
        </p:nvSpPr>
        <p:spPr bwMode="auto">
          <a:xfrm>
            <a:off x="509587" y="211557"/>
            <a:ext cx="10582643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ru-RU" sz="4000" b="1" strike="noStrike" spc="-1">
                <a:solidFill>
                  <a:srgbClr val="002060"/>
                </a:solidFill>
                <a:latin typeface="Montserrat Bold"/>
              </a:rPr>
              <a:t>Определите, где использовалась учетная запись</a:t>
            </a:r>
            <a:endParaRPr lang="ru-RU" sz="4000" b="0" strike="noStrike" spc="-1">
              <a:solidFill>
                <a:srgbClr val="002060"/>
              </a:solidFill>
              <a:latin typeface="Montserrat Bold"/>
            </a:endParaRPr>
          </a:p>
        </p:txBody>
      </p:sp>
      <p:sp>
        <p:nvSpPr>
          <p:cNvPr id="12" name="TextBox 6"/>
          <p:cNvSpPr/>
          <p:nvPr/>
        </p:nvSpPr>
        <p:spPr bwMode="auto">
          <a:xfrm>
            <a:off x="1481160" y="1494595"/>
            <a:ext cx="15435240" cy="1568206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ru-RU" sz="3200" b="1" strike="noStrike" spc="-1">
                <a:solidFill>
                  <a:srgbClr val="002060"/>
                </a:solidFill>
                <a:latin typeface="Montserrat Bold"/>
              </a:rPr>
              <a:t>Вы можете выйти одновременно на всех устройствах, кроме текущего</a:t>
            </a:r>
            <a:endParaRPr lang="ru-RU" sz="3200" b="0" strike="noStrike" spc="-1">
              <a:solidFill>
                <a:srgbClr val="002060"/>
              </a:solidFill>
              <a:latin typeface="Montserrat Bold"/>
            </a:endParaRPr>
          </a:p>
          <a:p>
            <a:pPr algn="ctr">
              <a:lnSpc>
                <a:spcPct val="100000"/>
              </a:lnSpc>
              <a:buNone/>
              <a:defRPr/>
            </a:pPr>
            <a:r>
              <a:rPr lang="ru-RU" sz="3200" b="1" strike="noStrike" spc="-1">
                <a:solidFill>
                  <a:srgbClr val="002060"/>
                </a:solidFill>
                <a:latin typeface="Montserrat Bold"/>
              </a:rPr>
              <a:t>НА ПЕРСОНАЛЬНОМ КОМПЬЮТЕРЕ</a:t>
            </a:r>
            <a:r>
              <a:rPr lang="en-US" sz="3200" b="1" strike="noStrike" spc="-1">
                <a:solidFill>
                  <a:srgbClr val="002060"/>
                </a:solidFill>
                <a:latin typeface="Montserrat Bold"/>
              </a:rPr>
              <a:t>:</a:t>
            </a:r>
            <a:endParaRPr lang="ru-RU" sz="3200" b="0" strike="noStrike" spc="-1">
              <a:solidFill>
                <a:srgbClr val="002060"/>
              </a:solidFill>
              <a:latin typeface="Montserrat Bold"/>
            </a:endParaRPr>
          </a:p>
        </p:txBody>
      </p:sp>
      <p:pic>
        <p:nvPicPr>
          <p:cNvPr id="14" name="Рисунок 12" descr="gospk3.png"/>
          <p:cNvPicPr/>
          <p:nvPr/>
        </p:nvPicPr>
        <p:blipFill>
          <a:blip r:embed="rId5"/>
          <a:stretch/>
        </p:blipFill>
        <p:spPr bwMode="auto">
          <a:xfrm>
            <a:off x="6680116" y="3320067"/>
            <a:ext cx="11454399" cy="6755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pic>
        <p:nvPicPr>
          <p:cNvPr id="13" name="Рисунок 11" descr="gospk1.png"/>
          <p:cNvPicPr/>
          <p:nvPr/>
        </p:nvPicPr>
        <p:blipFill>
          <a:blip r:embed="rId6"/>
          <a:stretch/>
        </p:blipFill>
        <p:spPr bwMode="auto">
          <a:xfrm>
            <a:off x="114550" y="3348642"/>
            <a:ext cx="6157354" cy="52863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/>
          <p:nvPr/>
        </p:nvSpPr>
        <p:spPr bwMode="auto">
          <a:xfrm>
            <a:off x="1608196" y="490539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48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НА МОБИЛЬНОМ ТЕЛЕФОНЕ:</a:t>
            </a:r>
            <a:endParaRPr/>
          </a:p>
        </p:txBody>
      </p:sp>
      <p:sp>
        <p:nvSpPr>
          <p:cNvPr id="15" name="TextBox 4"/>
          <p:cNvSpPr txBox="1"/>
          <p:nvPr/>
        </p:nvSpPr>
        <p:spPr bwMode="auto">
          <a:xfrm>
            <a:off x="13350438" y="-190500"/>
            <a:ext cx="5050345" cy="11062470"/>
          </a:xfrm>
          <a:prstGeom prst="rect">
            <a:avLst/>
          </a:prstGeom>
          <a:solidFill>
            <a:srgbClr val="B2CCEC"/>
          </a:solidFill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ts val="0"/>
              </a:spcBef>
              <a:defRPr/>
            </a:pPr>
            <a:endParaRPr/>
          </a:p>
        </p:txBody>
      </p:sp>
      <p:pic>
        <p:nvPicPr>
          <p:cNvPr id="10" name="Рисунок 5" descr="1111.jpg"/>
          <p:cNvPicPr/>
          <p:nvPr/>
        </p:nvPicPr>
        <p:blipFill>
          <a:blip r:embed="rId2"/>
          <a:stretch/>
        </p:blipFill>
        <p:spPr bwMode="auto">
          <a:xfrm>
            <a:off x="228369" y="2212081"/>
            <a:ext cx="4419600" cy="784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6" descr="2222.jpg"/>
          <p:cNvPicPr/>
          <p:nvPr/>
        </p:nvPicPr>
        <p:blipFill>
          <a:blip r:embed="rId3"/>
          <a:stretch/>
        </p:blipFill>
        <p:spPr bwMode="auto">
          <a:xfrm>
            <a:off x="4783864" y="2193031"/>
            <a:ext cx="4207735" cy="7843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7" descr="3333.jpg"/>
          <p:cNvPicPr/>
          <p:nvPr/>
        </p:nvPicPr>
        <p:blipFill>
          <a:blip r:embed="rId4"/>
          <a:stretch/>
        </p:blipFill>
        <p:spPr bwMode="auto">
          <a:xfrm>
            <a:off x="9137943" y="2207700"/>
            <a:ext cx="4207734" cy="7583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Box 10"/>
          <p:cNvSpPr/>
          <p:nvPr/>
        </p:nvSpPr>
        <p:spPr bwMode="auto">
          <a:xfrm>
            <a:off x="13443429" y="3619500"/>
            <a:ext cx="4844571" cy="39688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defRPr/>
            </a:pPr>
            <a:r>
              <a:rPr lang="ru-RU" sz="2800" b="1" strike="noStrike" spc="-1">
                <a:solidFill>
                  <a:srgbClr val="FF0000"/>
                </a:solidFill>
                <a:latin typeface="Montserrat Bold"/>
              </a:rPr>
              <a:t>Отзовите разрешения, которые не выдавали.</a:t>
            </a:r>
            <a:br>
              <a:rPr sz="2800">
                <a:latin typeface="Montserrat Bold"/>
              </a:rPr>
            </a:br>
            <a:br>
              <a:rPr sz="2800">
                <a:latin typeface="Montserrat Bold"/>
              </a:rPr>
            </a:br>
            <a:r>
              <a:rPr lang="ru-RU" sz="2800" b="1" strike="noStrike" spc="-1">
                <a:solidFill>
                  <a:srgbClr val="FF0000"/>
                </a:solidFill>
                <a:latin typeface="Montserrat Bold"/>
              </a:rPr>
              <a:t>Проверьте поданные заявления. Это поможет выявить, какие действия хотели совершить мошенники от вашего имени.</a:t>
            </a:r>
            <a:endParaRPr lang="ru-RU" sz="2800" b="0" strike="noStrike" spc="-1">
              <a:latin typeface="Montserrat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145DA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alphaModFix amt="35000"/>
          </a:blip>
          <a:srcRect l="58449" t="0" r="0" b="6141"/>
          <a:stretch/>
        </p:blipFill>
        <p:spPr bwMode="auto">
          <a:xfrm>
            <a:off x="11099999" y="-19599"/>
            <a:ext cx="7286624" cy="10287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grpSp>
        <p:nvGrpSpPr>
          <p:cNvPr id="3" name="Group 3"/>
          <p:cNvGrpSpPr/>
          <p:nvPr/>
        </p:nvGrpSpPr>
        <p:grpSpPr bwMode="auto">
          <a:xfrm>
            <a:off x="762000" y="2781300"/>
            <a:ext cx="16306799" cy="6553199"/>
            <a:chOff x="0" y="0"/>
            <a:chExt cx="3841588" cy="1340288"/>
          </a:xfrm>
        </p:grpSpPr>
        <p:sp>
          <p:nvSpPr>
            <p:cNvPr id="4" name="Freeform 4"/>
            <p:cNvSpPr/>
            <p:nvPr/>
          </p:nvSpPr>
          <p:spPr bwMode="auto">
            <a:xfrm>
              <a:off x="0" y="0"/>
              <a:ext cx="3841588" cy="1340288"/>
            </a:xfrm>
            <a:custGeom>
              <a:avLst/>
              <a:gdLst/>
              <a:ahLst/>
              <a:cxnLst/>
              <a:rect l="l" t="t" r="r" b="b"/>
              <a:pathLst>
                <a:path w="3841588" h="1340288" fill="norm" stroke="1" extrusionOk="0">
                  <a:moveTo>
                    <a:pt x="9023" y="0"/>
                  </a:moveTo>
                  <a:lnTo>
                    <a:pt x="3832565" y="0"/>
                  </a:lnTo>
                  <a:cubicBezTo>
                    <a:pt x="3837548" y="0"/>
                    <a:pt x="3841588" y="4040"/>
                    <a:pt x="3841588" y="9023"/>
                  </a:cubicBezTo>
                  <a:lnTo>
                    <a:pt x="3841588" y="1331265"/>
                  </a:lnTo>
                  <a:cubicBezTo>
                    <a:pt x="3841588" y="1336248"/>
                    <a:pt x="3837548" y="1340288"/>
                    <a:pt x="3832565" y="1340288"/>
                  </a:cubicBezTo>
                  <a:lnTo>
                    <a:pt x="9023" y="1340288"/>
                  </a:lnTo>
                  <a:cubicBezTo>
                    <a:pt x="4040" y="1340288"/>
                    <a:pt x="0" y="1336248"/>
                    <a:pt x="0" y="1331265"/>
                  </a:cubicBezTo>
                  <a:lnTo>
                    <a:pt x="0" y="9023"/>
                  </a:lnTo>
                  <a:cubicBezTo>
                    <a:pt x="0" y="4040"/>
                    <a:pt x="4040" y="0"/>
                    <a:pt x="902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3841588" cy="137838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 bwMode="auto">
          <a:xfrm>
            <a:off x="781050" y="434777"/>
            <a:ext cx="12941800" cy="1846659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60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Обратитесь в полицию и подайте заявление.</a:t>
            </a:r>
            <a:endParaRPr lang="en-US" sz="6000" b="1">
              <a:solidFill>
                <a:srgbClr val="FDFDFD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1" name="Group 11"/>
          <p:cNvGrpSpPr/>
          <p:nvPr/>
        </p:nvGrpSpPr>
        <p:grpSpPr bwMode="auto">
          <a:xfrm>
            <a:off x="-914400" y="6438899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32" name="TextBox 31"/>
          <p:cNvSpPr txBox="1"/>
          <p:nvPr/>
        </p:nvSpPr>
        <p:spPr bwMode="auto">
          <a:xfrm>
            <a:off x="2362199" y="3009900"/>
            <a:ext cx="1319688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4400" b="1" strike="noStrike" spc="-1">
                <a:solidFill>
                  <a:srgbClr val="145DA0"/>
                </a:solidFill>
                <a:latin typeface="Montserrat Bold"/>
              </a:rPr>
              <a:t>При наличии данных, указывающих на совершение противоправных действий, в том числе связанных с мошенничеством, подайте заявление в полицию.</a:t>
            </a:r>
            <a:endParaRPr lang="ru-RU" sz="4400" b="0" strike="noStrike" spc="-1">
              <a:solidFill>
                <a:srgbClr val="145DA0"/>
              </a:solidFill>
              <a:latin typeface="Montserrat Bold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endParaRPr lang="ru-RU" sz="4400" b="0" strike="noStrike" spc="-1">
              <a:solidFill>
                <a:srgbClr val="145DA0"/>
              </a:solidFill>
              <a:latin typeface="Montserrat Bold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4400" b="1" strike="noStrike" spc="-1">
                <a:solidFill>
                  <a:srgbClr val="C00000"/>
                </a:solidFill>
                <a:latin typeface="Montserrat Bold"/>
              </a:rPr>
              <a:t>Возьмите с собой копию заявления из МФЦ,</a:t>
            </a:r>
            <a:endParaRPr lang="ru-RU" sz="4400" b="0" strike="noStrike" spc="-1">
              <a:solidFill>
                <a:srgbClr val="C00000"/>
              </a:solidFill>
              <a:latin typeface="Montserrat Bold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4400" b="1" strike="noStrike" spc="-1">
                <a:solidFill>
                  <a:srgbClr val="C00000"/>
                </a:solidFill>
                <a:latin typeface="Montserrat Bold"/>
              </a:rPr>
              <a:t> скриншоты СМС – сообщений и другие доказательства.</a:t>
            </a:r>
            <a:endParaRPr lang="ru-RU" sz="4400" b="0" strike="noStrike" spc="-1">
              <a:solidFill>
                <a:srgbClr val="C00000"/>
              </a:solidFill>
              <a:latin typeface="Montserrat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247242" y="242294"/>
            <a:ext cx="17793515" cy="9802411"/>
            <a:chOff x="0" y="0"/>
            <a:chExt cx="4982580" cy="2744893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4982580" cy="2744893"/>
            </a:xfrm>
            <a:custGeom>
              <a:avLst/>
              <a:gdLst/>
              <a:ahLst/>
              <a:cxnLst/>
              <a:rect l="l" t="t" r="r" b="b"/>
              <a:pathLst>
                <a:path w="4982580" h="2744893" fill="norm" stroke="1" extrusionOk="0">
                  <a:moveTo>
                    <a:pt x="0" y="0"/>
                  </a:moveTo>
                  <a:lnTo>
                    <a:pt x="4982580" y="0"/>
                  </a:lnTo>
                  <a:lnTo>
                    <a:pt x="4982580" y="2744893"/>
                  </a:lnTo>
                  <a:lnTo>
                    <a:pt x="0" y="2744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286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4982580" cy="278299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 bwMode="auto">
          <a:xfrm>
            <a:off x="2297323" y="8211194"/>
            <a:ext cx="4154377" cy="582587"/>
          </a:xfrm>
          <a:custGeom>
            <a:avLst/>
            <a:gdLst/>
            <a:ahLst/>
            <a:cxnLst/>
            <a:rect l="l" t="t" r="r" b="b"/>
            <a:pathLst>
              <a:path w="4154377" h="582587" fill="norm" stroke="1" extrusionOk="0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grpSp>
        <p:nvGrpSpPr>
          <p:cNvPr id="6" name="Group 6"/>
          <p:cNvGrpSpPr/>
          <p:nvPr/>
        </p:nvGrpSpPr>
        <p:grpSpPr bwMode="auto">
          <a:xfrm>
            <a:off x="2261791" y="2402011"/>
            <a:ext cx="4203375" cy="5973865"/>
            <a:chOff x="0" y="0"/>
            <a:chExt cx="1416547" cy="2013206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1416547" cy="2013206"/>
            </a:xfrm>
            <a:custGeom>
              <a:avLst/>
              <a:gdLst/>
              <a:ahLst/>
              <a:cxnLst/>
              <a:rect l="l" t="t" r="r" b="b"/>
              <a:pathLst>
                <a:path w="1416547" h="2013207" fill="norm" stroke="1" extrusionOk="0">
                  <a:moveTo>
                    <a:pt x="46046" y="0"/>
                  </a:moveTo>
                  <a:lnTo>
                    <a:pt x="1370502" y="0"/>
                  </a:lnTo>
                  <a:cubicBezTo>
                    <a:pt x="1382714" y="0"/>
                    <a:pt x="1394426" y="4851"/>
                    <a:pt x="1403061" y="13487"/>
                  </a:cubicBezTo>
                  <a:cubicBezTo>
                    <a:pt x="1411696" y="22122"/>
                    <a:pt x="1416547" y="33834"/>
                    <a:pt x="1416547" y="46046"/>
                  </a:cubicBezTo>
                  <a:lnTo>
                    <a:pt x="1416547" y="1967161"/>
                  </a:lnTo>
                  <a:cubicBezTo>
                    <a:pt x="1416547" y="1979373"/>
                    <a:pt x="1411696" y="1991085"/>
                    <a:pt x="1403061" y="1999720"/>
                  </a:cubicBezTo>
                  <a:cubicBezTo>
                    <a:pt x="1394426" y="2008356"/>
                    <a:pt x="1382714" y="2013207"/>
                    <a:pt x="1370502" y="2013207"/>
                  </a:cubicBezTo>
                  <a:lnTo>
                    <a:pt x="46046" y="2013207"/>
                  </a:lnTo>
                  <a:cubicBezTo>
                    <a:pt x="33834" y="2013207"/>
                    <a:pt x="22122" y="2008356"/>
                    <a:pt x="13487" y="1999720"/>
                  </a:cubicBezTo>
                  <a:cubicBezTo>
                    <a:pt x="4851" y="1991085"/>
                    <a:pt x="0" y="1979373"/>
                    <a:pt x="0" y="1967161"/>
                  </a:cubicBezTo>
                  <a:lnTo>
                    <a:pt x="0" y="46046"/>
                  </a:lnTo>
                  <a:cubicBezTo>
                    <a:pt x="0" y="33834"/>
                    <a:pt x="4851" y="22122"/>
                    <a:pt x="13487" y="13487"/>
                  </a:cubicBezTo>
                  <a:cubicBezTo>
                    <a:pt x="22122" y="4851"/>
                    <a:pt x="33834" y="0"/>
                    <a:pt x="46046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38100"/>
              <a:ext cx="1416547" cy="205130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 bwMode="auto">
          <a:xfrm>
            <a:off x="2261791" y="4914900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Freeform 11"/>
          <p:cNvSpPr/>
          <p:nvPr/>
        </p:nvSpPr>
        <p:spPr bwMode="auto">
          <a:xfrm>
            <a:off x="7066494" y="8211194"/>
            <a:ext cx="4154377" cy="582587"/>
          </a:xfrm>
          <a:custGeom>
            <a:avLst/>
            <a:gdLst/>
            <a:ahLst/>
            <a:cxnLst/>
            <a:rect l="l" t="t" r="r" b="b"/>
            <a:pathLst>
              <a:path w="4154377" h="582587" fill="norm" stroke="1" extrusionOk="0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grpSp>
        <p:nvGrpSpPr>
          <p:cNvPr id="12" name="Group 12"/>
          <p:cNvGrpSpPr/>
          <p:nvPr/>
        </p:nvGrpSpPr>
        <p:grpSpPr bwMode="auto">
          <a:xfrm>
            <a:off x="7041715" y="2466355"/>
            <a:ext cx="4203375" cy="5973865"/>
            <a:chOff x="0" y="0"/>
            <a:chExt cx="1416547" cy="2013206"/>
          </a:xfrm>
        </p:grpSpPr>
        <p:sp>
          <p:nvSpPr>
            <p:cNvPr id="13" name="Freeform 13"/>
            <p:cNvSpPr/>
            <p:nvPr/>
          </p:nvSpPr>
          <p:spPr bwMode="auto">
            <a:xfrm>
              <a:off x="0" y="0"/>
              <a:ext cx="1416547" cy="2013206"/>
            </a:xfrm>
            <a:custGeom>
              <a:avLst/>
              <a:gdLst/>
              <a:ahLst/>
              <a:cxnLst/>
              <a:rect l="l" t="t" r="r" b="b"/>
              <a:pathLst>
                <a:path w="1416547" h="2013207" fill="norm" stroke="1" extrusionOk="0">
                  <a:moveTo>
                    <a:pt x="46046" y="0"/>
                  </a:moveTo>
                  <a:lnTo>
                    <a:pt x="1370502" y="0"/>
                  </a:lnTo>
                  <a:cubicBezTo>
                    <a:pt x="1382714" y="0"/>
                    <a:pt x="1394426" y="4851"/>
                    <a:pt x="1403061" y="13487"/>
                  </a:cubicBezTo>
                  <a:cubicBezTo>
                    <a:pt x="1411696" y="22122"/>
                    <a:pt x="1416547" y="33834"/>
                    <a:pt x="1416547" y="46046"/>
                  </a:cubicBezTo>
                  <a:lnTo>
                    <a:pt x="1416547" y="1967161"/>
                  </a:lnTo>
                  <a:cubicBezTo>
                    <a:pt x="1416547" y="1979373"/>
                    <a:pt x="1411696" y="1991085"/>
                    <a:pt x="1403061" y="1999720"/>
                  </a:cubicBezTo>
                  <a:cubicBezTo>
                    <a:pt x="1394426" y="2008356"/>
                    <a:pt x="1382714" y="2013207"/>
                    <a:pt x="1370502" y="2013207"/>
                  </a:cubicBezTo>
                  <a:lnTo>
                    <a:pt x="46046" y="2013207"/>
                  </a:lnTo>
                  <a:cubicBezTo>
                    <a:pt x="33834" y="2013207"/>
                    <a:pt x="22122" y="2008356"/>
                    <a:pt x="13487" y="1999720"/>
                  </a:cubicBezTo>
                  <a:cubicBezTo>
                    <a:pt x="4851" y="1991085"/>
                    <a:pt x="0" y="1979373"/>
                    <a:pt x="0" y="1967161"/>
                  </a:cubicBezTo>
                  <a:lnTo>
                    <a:pt x="0" y="46046"/>
                  </a:lnTo>
                  <a:cubicBezTo>
                    <a:pt x="0" y="33834"/>
                    <a:pt x="4851" y="22122"/>
                    <a:pt x="13487" y="13487"/>
                  </a:cubicBezTo>
                  <a:cubicBezTo>
                    <a:pt x="22122" y="4851"/>
                    <a:pt x="33834" y="0"/>
                    <a:pt x="46046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 bwMode="auto">
            <a:xfrm>
              <a:off x="0" y="-38100"/>
              <a:ext cx="1416547" cy="205130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 bwMode="auto">
          <a:xfrm>
            <a:off x="7090713" y="4914900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Freeform 17"/>
          <p:cNvSpPr/>
          <p:nvPr/>
        </p:nvSpPr>
        <p:spPr bwMode="auto">
          <a:xfrm>
            <a:off x="11836861" y="8211194"/>
            <a:ext cx="4154377" cy="582587"/>
          </a:xfrm>
          <a:custGeom>
            <a:avLst/>
            <a:gdLst/>
            <a:ahLst/>
            <a:cxnLst/>
            <a:rect l="l" t="t" r="r" b="b"/>
            <a:pathLst>
              <a:path w="4154377" h="582587" fill="norm" stroke="1" extrusionOk="0">
                <a:moveTo>
                  <a:pt x="0" y="0"/>
                </a:moveTo>
                <a:lnTo>
                  <a:pt x="4154377" y="0"/>
                </a:lnTo>
                <a:lnTo>
                  <a:pt x="4154377" y="582587"/>
                </a:lnTo>
                <a:lnTo>
                  <a:pt x="0" y="58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grpSp>
        <p:nvGrpSpPr>
          <p:cNvPr id="18" name="Group 18"/>
          <p:cNvGrpSpPr/>
          <p:nvPr/>
        </p:nvGrpSpPr>
        <p:grpSpPr bwMode="auto">
          <a:xfrm>
            <a:off x="11812082" y="2466355"/>
            <a:ext cx="4203375" cy="5973865"/>
            <a:chOff x="0" y="0"/>
            <a:chExt cx="1416547" cy="2013206"/>
          </a:xfrm>
        </p:grpSpPr>
        <p:sp>
          <p:nvSpPr>
            <p:cNvPr id="19" name="Freeform 19"/>
            <p:cNvSpPr/>
            <p:nvPr/>
          </p:nvSpPr>
          <p:spPr bwMode="auto">
            <a:xfrm>
              <a:off x="0" y="0"/>
              <a:ext cx="1416547" cy="2013206"/>
            </a:xfrm>
            <a:custGeom>
              <a:avLst/>
              <a:gdLst/>
              <a:ahLst/>
              <a:cxnLst/>
              <a:rect l="l" t="t" r="r" b="b"/>
              <a:pathLst>
                <a:path w="1416547" h="2013207" fill="norm" stroke="1" extrusionOk="0">
                  <a:moveTo>
                    <a:pt x="46046" y="0"/>
                  </a:moveTo>
                  <a:lnTo>
                    <a:pt x="1370502" y="0"/>
                  </a:lnTo>
                  <a:cubicBezTo>
                    <a:pt x="1382714" y="0"/>
                    <a:pt x="1394426" y="4851"/>
                    <a:pt x="1403061" y="13487"/>
                  </a:cubicBezTo>
                  <a:cubicBezTo>
                    <a:pt x="1411696" y="22122"/>
                    <a:pt x="1416547" y="33834"/>
                    <a:pt x="1416547" y="46046"/>
                  </a:cubicBezTo>
                  <a:lnTo>
                    <a:pt x="1416547" y="1967161"/>
                  </a:lnTo>
                  <a:cubicBezTo>
                    <a:pt x="1416547" y="1979373"/>
                    <a:pt x="1411696" y="1991085"/>
                    <a:pt x="1403061" y="1999720"/>
                  </a:cubicBezTo>
                  <a:cubicBezTo>
                    <a:pt x="1394426" y="2008356"/>
                    <a:pt x="1382714" y="2013207"/>
                    <a:pt x="1370502" y="2013207"/>
                  </a:cubicBezTo>
                  <a:lnTo>
                    <a:pt x="46046" y="2013207"/>
                  </a:lnTo>
                  <a:cubicBezTo>
                    <a:pt x="33834" y="2013207"/>
                    <a:pt x="22122" y="2008356"/>
                    <a:pt x="13487" y="1999720"/>
                  </a:cubicBezTo>
                  <a:cubicBezTo>
                    <a:pt x="4851" y="1991085"/>
                    <a:pt x="0" y="1979373"/>
                    <a:pt x="0" y="1967161"/>
                  </a:cubicBezTo>
                  <a:lnTo>
                    <a:pt x="0" y="46046"/>
                  </a:lnTo>
                  <a:cubicBezTo>
                    <a:pt x="0" y="33834"/>
                    <a:pt x="4851" y="22122"/>
                    <a:pt x="13487" y="13487"/>
                  </a:cubicBezTo>
                  <a:cubicBezTo>
                    <a:pt x="22122" y="4851"/>
                    <a:pt x="33834" y="0"/>
                    <a:pt x="46046" y="0"/>
                  </a:cubicBezTo>
                  <a:close/>
                </a:path>
              </a:pathLst>
            </a:custGeom>
            <a:solidFill>
              <a:srgbClr val="FDFDFD"/>
            </a:solidFill>
            <a:ln w="38100" cap="rnd">
              <a:solidFill>
                <a:srgbClr val="145DA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 bwMode="auto">
            <a:xfrm>
              <a:off x="0" y="-38100"/>
              <a:ext cx="1416547" cy="205130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 bwMode="auto">
          <a:xfrm>
            <a:off x="11861080" y="4914900"/>
            <a:ext cx="4154377" cy="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 bwMode="auto">
          <a:xfrm>
            <a:off x="4143758" y="616641"/>
            <a:ext cx="10511663" cy="2339102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3200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</a:rPr>
              <a:t>Проверьте кредитную историю и узнайте, </a:t>
            </a:r>
            <a:endParaRPr/>
          </a:p>
          <a:p>
            <a:pPr marL="0" lvl="0" indent="0" algn="ctr">
              <a:spcBef>
                <a:spcPts val="0"/>
              </a:spcBef>
              <a:defRPr/>
            </a:pPr>
            <a:r>
              <a:rPr lang="ru-RU" sz="3200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</a:rPr>
              <a:t>направлялись ли от вашего имени заявки на займы</a:t>
            </a:r>
            <a:endParaRPr/>
          </a:p>
          <a:p>
            <a:pPr marL="0" lvl="0" indent="0" algn="ctr">
              <a:spcBef>
                <a:spcPts val="0"/>
              </a:spcBef>
              <a:defRPr/>
            </a:pPr>
            <a:br>
              <a:rPr lang="ru-RU" sz="2800" b="1">
                <a:solidFill>
                  <a:srgbClr val="051D40"/>
                </a:solidFill>
                <a:latin typeface="Montserrat Bold"/>
                <a:ea typeface="Montserrat Bold"/>
                <a:cs typeface="Montserrat Bold"/>
              </a:rPr>
            </a:br>
            <a:endParaRPr lang="ru-RU" sz="2800" b="1">
              <a:solidFill>
                <a:srgbClr val="051D40"/>
              </a:solidFill>
              <a:latin typeface="Montserrat Bold"/>
              <a:ea typeface="Montserrat Bold"/>
              <a:cs typeface="Montserrat Bold"/>
            </a:endParaRPr>
          </a:p>
        </p:txBody>
      </p:sp>
      <p:sp>
        <p:nvSpPr>
          <p:cNvPr id="24" name="TextBox 24"/>
          <p:cNvSpPr txBox="1"/>
          <p:nvPr/>
        </p:nvSpPr>
        <p:spPr bwMode="auto">
          <a:xfrm>
            <a:off x="2584910" y="5176648"/>
            <a:ext cx="3579202" cy="2954655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ctr">
              <a:defRPr/>
            </a:pPr>
            <a: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Выясните, в каких бюро хранится ваша кредитная история (их может быть    </a:t>
            </a:r>
            <a:endParaRPr/>
          </a:p>
          <a:p>
            <a:pPr algn="ctr">
              <a:defRPr/>
            </a:pPr>
            <a: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   несколько).</a:t>
            </a:r>
            <a:endParaRPr/>
          </a:p>
          <a:p>
            <a:pPr algn="ctr">
              <a:defRPr/>
            </a:pPr>
            <a: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   Сделать это можно на портале «Госуслуги»</a:t>
            </a:r>
            <a:endParaRPr/>
          </a:p>
        </p:txBody>
      </p:sp>
      <p:sp>
        <p:nvSpPr>
          <p:cNvPr id="36" name="Freeform 36"/>
          <p:cNvSpPr/>
          <p:nvPr/>
        </p:nvSpPr>
        <p:spPr bwMode="auto">
          <a:xfrm>
            <a:off x="3492094" y="2977488"/>
            <a:ext cx="1764834" cy="1373362"/>
          </a:xfrm>
          <a:custGeom>
            <a:avLst/>
            <a:gdLst/>
            <a:ahLst/>
            <a:cxnLst/>
            <a:rect l="l" t="t" r="r" b="b"/>
            <a:pathLst>
              <a:path w="1764834" h="1373362" fill="norm" stroke="1" extrusionOk="0">
                <a:moveTo>
                  <a:pt x="0" y="0"/>
                </a:moveTo>
                <a:lnTo>
                  <a:pt x="1764834" y="0"/>
                </a:lnTo>
                <a:lnTo>
                  <a:pt x="1764834" y="1373362"/>
                </a:lnTo>
                <a:lnTo>
                  <a:pt x="0" y="137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/>
          </a:blipFill>
          <a:ln cap="sq">
            <a:noFill/>
            <a:prstDash val="solid"/>
            <a:miter/>
          </a:ln>
        </p:spPr>
      </p:sp>
      <p:sp>
        <p:nvSpPr>
          <p:cNvPr id="37" name="Freeform 37"/>
          <p:cNvSpPr/>
          <p:nvPr/>
        </p:nvSpPr>
        <p:spPr bwMode="auto">
          <a:xfrm>
            <a:off x="13331064" y="2920338"/>
            <a:ext cx="1174318" cy="1563862"/>
          </a:xfrm>
          <a:custGeom>
            <a:avLst/>
            <a:gdLst/>
            <a:ahLst/>
            <a:cxnLst/>
            <a:rect l="l" t="t" r="r" b="b"/>
            <a:pathLst>
              <a:path w="1174318" h="1563862" fill="norm" stroke="1" extrusionOk="0">
                <a:moveTo>
                  <a:pt x="0" y="0"/>
                </a:moveTo>
                <a:lnTo>
                  <a:pt x="1174318" y="0"/>
                </a:lnTo>
                <a:lnTo>
                  <a:pt x="1174318" y="1563862"/>
                </a:lnTo>
                <a:lnTo>
                  <a:pt x="0" y="1563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/>
          </a:blipFill>
          <a:ln cap="sq">
            <a:noFill/>
            <a:prstDash val="solid"/>
            <a:miter/>
          </a:ln>
        </p:spPr>
      </p:sp>
      <p:sp>
        <p:nvSpPr>
          <p:cNvPr id="38" name="Freeform 38"/>
          <p:cNvSpPr/>
          <p:nvPr/>
        </p:nvSpPr>
        <p:spPr bwMode="auto">
          <a:xfrm>
            <a:off x="8639419" y="2920338"/>
            <a:ext cx="1009161" cy="1430512"/>
          </a:xfrm>
          <a:custGeom>
            <a:avLst/>
            <a:gdLst/>
            <a:ahLst/>
            <a:cxnLst/>
            <a:rect l="l" t="t" r="r" b="b"/>
            <a:pathLst>
              <a:path w="1009161" h="1430512" fill="norm" stroke="1" extrusionOk="0">
                <a:moveTo>
                  <a:pt x="0" y="0"/>
                </a:moveTo>
                <a:lnTo>
                  <a:pt x="1009162" y="0"/>
                </a:lnTo>
                <a:lnTo>
                  <a:pt x="1009162" y="1430512"/>
                </a:lnTo>
                <a:lnTo>
                  <a:pt x="0" y="14305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/>
          </a:blipFill>
          <a:ln cap="sq">
            <a:noFill/>
            <a:prstDash val="solid"/>
            <a:miter/>
          </a:ln>
        </p:spPr>
      </p:sp>
      <p:sp>
        <p:nvSpPr>
          <p:cNvPr id="48" name="TextBox 24"/>
          <p:cNvSpPr txBox="1"/>
          <p:nvPr/>
        </p:nvSpPr>
        <p:spPr bwMode="auto">
          <a:xfrm>
            <a:off x="7378300" y="5942073"/>
            <a:ext cx="3579202" cy="1477328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algn="ctr">
              <a:defRPr/>
            </a:pPr>
            <a: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Введите в строке поиска запрос «узнать свое БКИ».</a:t>
            </a:r>
            <a:b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</a:br>
            <a:endParaRPr lang="ru-RU" sz="2400" u="none" strike="noStrike" spc="-30">
              <a:solidFill>
                <a:srgbClr val="145DA0"/>
              </a:solidFill>
              <a:latin typeface="Montserrat Bold"/>
              <a:ea typeface="Poppins"/>
              <a:cs typeface="Poppins"/>
            </a:endParaRPr>
          </a:p>
        </p:txBody>
      </p:sp>
      <p:sp>
        <p:nvSpPr>
          <p:cNvPr id="49" name="TextBox 24"/>
          <p:cNvSpPr txBox="1"/>
          <p:nvPr/>
        </p:nvSpPr>
        <p:spPr bwMode="auto">
          <a:xfrm>
            <a:off x="11859884" y="5061557"/>
            <a:ext cx="4203375" cy="4062651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ctr">
              <a:defRPr/>
            </a:pPr>
            <a: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Далее зарегистрируйтесь на сайте каждого бюро</a:t>
            </a:r>
            <a:r>
              <a:rPr lang="ru-RU" sz="2400" u="none" strike="noStrike" spc="-30">
                <a:solidFill>
                  <a:srgbClr val="C00000"/>
                </a:solidFill>
                <a:latin typeface="Montserrat Bold"/>
                <a:ea typeface="Poppins"/>
                <a:cs typeface="Poppins"/>
              </a:rPr>
              <a:t>*</a:t>
            </a:r>
            <a: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 и запросите свою кредитную   </a:t>
            </a:r>
            <a:endParaRPr/>
          </a:p>
          <a:p>
            <a:pPr algn="ctr">
              <a:defRPr/>
            </a:pPr>
            <a: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      историю (рекомендуем направить запрос через 2 недели после взлома аккаунта).</a:t>
            </a:r>
            <a:b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</a:br>
            <a:br>
              <a:rPr lang="ru-RU" sz="2400" u="none" strike="noStrike" spc="-30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</a:br>
            <a:endParaRPr lang="ru-RU" sz="2400" u="none" strike="noStrike" spc="-30">
              <a:solidFill>
                <a:srgbClr val="145DA0"/>
              </a:solidFill>
              <a:latin typeface="Montserrat Bold"/>
              <a:ea typeface="Poppins"/>
              <a:cs typeface="Poppins"/>
            </a:endParaRPr>
          </a:p>
        </p:txBody>
      </p:sp>
      <p:sp>
        <p:nvSpPr>
          <p:cNvPr id="50" name="Прямоугольник 1"/>
          <p:cNvSpPr/>
          <p:nvPr/>
        </p:nvSpPr>
        <p:spPr bwMode="auto">
          <a:xfrm>
            <a:off x="547298" y="9285412"/>
            <a:ext cx="11111302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en-US" sz="2000" b="0" strike="noStrike" spc="-1">
                <a:solidFill>
                  <a:srgbClr val="FF0000"/>
                </a:solidFill>
                <a:latin typeface="Montserrat Bold"/>
              </a:rPr>
              <a:t>*</a:t>
            </a:r>
            <a:r>
              <a:rPr lang="ru-RU" sz="2000" b="0" strike="noStrike" spc="-1">
                <a:solidFill>
                  <a:srgbClr val="FF0000"/>
                </a:solidFill>
                <a:latin typeface="Montserrat Bold"/>
              </a:rPr>
              <a:t>Можно авторизоваться с помощью учетной записи</a:t>
            </a:r>
            <a:r>
              <a:rPr lang="en-US" sz="2000" b="0" strike="noStrike" spc="-1">
                <a:solidFill>
                  <a:srgbClr val="FF0000"/>
                </a:solidFill>
                <a:latin typeface="Montserrat Bold"/>
              </a:rPr>
              <a:t> </a:t>
            </a:r>
            <a:r>
              <a:rPr lang="ru-RU" sz="2000" b="0" strike="noStrike" spc="-1">
                <a:solidFill>
                  <a:srgbClr val="FF0000"/>
                </a:solidFill>
                <a:latin typeface="Montserrat Bold"/>
              </a:rPr>
              <a:t>«Госуслуги»</a:t>
            </a:r>
            <a:r>
              <a:rPr lang="en-US" sz="2000" b="0" strike="noStrike" spc="-1">
                <a:solidFill>
                  <a:srgbClr val="FF0000"/>
                </a:solidFill>
                <a:latin typeface="Montserrat Bold"/>
              </a:rPr>
              <a:t>.</a:t>
            </a:r>
            <a:endParaRPr lang="ru-RU" sz="2000" b="0" strike="noStrike" spc="-1">
              <a:latin typeface="Montserrat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15698" y="628356"/>
            <a:ext cx="6513719" cy="2071929"/>
            <a:chOff x="0" y="0"/>
            <a:chExt cx="2106826" cy="2113092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2106826" cy="2113092"/>
            </a:xfrm>
            <a:custGeom>
              <a:avLst/>
              <a:gdLst/>
              <a:ahLst/>
              <a:cxnLst/>
              <a:rect l="l" t="t" r="r" b="b"/>
              <a:pathLst>
                <a:path w="2106826" h="2113092" fill="norm" stroke="1" extrusionOk="0">
                  <a:moveTo>
                    <a:pt x="0" y="0"/>
                  </a:moveTo>
                  <a:lnTo>
                    <a:pt x="2106826" y="0"/>
                  </a:lnTo>
                  <a:lnTo>
                    <a:pt x="2106826" y="2113092"/>
                  </a:lnTo>
                  <a:lnTo>
                    <a:pt x="0" y="2113092"/>
                  </a:lnTo>
                  <a:close/>
                </a:path>
              </a:pathLst>
            </a:custGeom>
            <a:solidFill>
              <a:srgbClr val="145DA0">
                <a:alpha val="9568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2106826" cy="21511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 bwMode="auto">
          <a:xfrm>
            <a:off x="415698" y="2637983"/>
            <a:ext cx="6513719" cy="526915"/>
            <a:chOff x="0" y="0"/>
            <a:chExt cx="2106826" cy="120127"/>
          </a:xfrm>
        </p:grpSpPr>
        <p:sp>
          <p:nvSpPr>
            <p:cNvPr id="17" name="Freeform 17"/>
            <p:cNvSpPr/>
            <p:nvPr/>
          </p:nvSpPr>
          <p:spPr bwMode="auto">
            <a:xfrm>
              <a:off x="0" y="0"/>
              <a:ext cx="2106826" cy="120127"/>
            </a:xfrm>
            <a:custGeom>
              <a:avLst/>
              <a:gdLst/>
              <a:ahLst/>
              <a:cxnLst/>
              <a:rect l="l" t="t" r="r" b="b"/>
              <a:pathLst>
                <a:path w="2106826" h="120127" fill="norm" stroke="1" extrusionOk="0">
                  <a:moveTo>
                    <a:pt x="0" y="0"/>
                  </a:moveTo>
                  <a:lnTo>
                    <a:pt x="2106826" y="0"/>
                  </a:lnTo>
                  <a:lnTo>
                    <a:pt x="2106826" y="120127"/>
                  </a:lnTo>
                  <a:lnTo>
                    <a:pt x="0" y="120127"/>
                  </a:lnTo>
                  <a:close/>
                </a:path>
              </a:pathLst>
            </a:custGeom>
            <a:solidFill>
              <a:srgbClr val="145DA0">
                <a:alpha val="48627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 bwMode="auto">
            <a:xfrm>
              <a:off x="0" y="-38100"/>
              <a:ext cx="2106826" cy="15822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5" name="Rectangle 2"/>
          <p:cNvSpPr/>
          <p:nvPr/>
        </p:nvSpPr>
        <p:spPr bwMode="auto">
          <a:xfrm>
            <a:off x="415698" y="662936"/>
            <a:ext cx="6513719" cy="1502178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4400" b="1" strike="noStrike" spc="-1">
                <a:solidFill>
                  <a:schemeClr val="bg1"/>
                </a:solidFill>
                <a:latin typeface="Times New Roman"/>
              </a:rPr>
              <a:t>Сумма похищенных средств в рублях на 2024г</a:t>
            </a:r>
            <a:endParaRPr/>
          </a:p>
        </p:txBody>
      </p:sp>
      <p:graphicFrame>
        <p:nvGraphicFramePr>
          <p:cNvPr id="36" name="Диаграмма 2"/>
          <p:cNvGraphicFramePr>
            <a:graphicFrameLocks xmlns:a="http://schemas.openxmlformats.org/drawingml/2006/main"/>
          </p:cNvGraphicFramePr>
          <p:nvPr/>
        </p:nvGraphicFramePr>
        <p:xfrm>
          <a:off x="7239000" y="852222"/>
          <a:ext cx="11049000" cy="8582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9" name="Группа 38"/>
          <p:cNvGrpSpPr/>
          <p:nvPr/>
        </p:nvGrpSpPr>
        <p:grpSpPr bwMode="auto">
          <a:xfrm>
            <a:off x="576099" y="3771900"/>
            <a:ext cx="6353317" cy="733679"/>
            <a:chOff x="1219186" y="92164"/>
            <a:chExt cx="6353317" cy="733679"/>
          </a:xfrm>
        </p:grpSpPr>
        <p:sp>
          <p:nvSpPr>
            <p:cNvPr id="40" name="Стрелка: пятиугольник 39"/>
            <p:cNvSpPr/>
            <p:nvPr/>
          </p:nvSpPr>
          <p:spPr bwMode="auto">
            <a:xfrm rot="10800000">
              <a:off x="1219186" y="92164"/>
              <a:ext cx="6353317" cy="733679"/>
            </a:xfrm>
            <a:prstGeom prst="homePlate">
              <a:avLst>
                <a:gd name="adj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Стрелка: пятиугольник 4"/>
            <p:cNvSpPr txBox="1"/>
            <p:nvPr/>
          </p:nvSpPr>
          <p:spPr bwMode="auto">
            <a:xfrm rot="21600000">
              <a:off x="1402606" y="92164"/>
              <a:ext cx="6169898" cy="733679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23532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300" b="1">
                  <a:latin typeface="Arial Narrow"/>
                </a:rPr>
                <a:t>Профессор института - </a:t>
              </a:r>
              <a:r>
                <a:rPr lang="ru-RU" sz="2500" b="1">
                  <a:solidFill>
                    <a:srgbClr val="FF0000"/>
                  </a:solidFill>
                  <a:latin typeface="Arial Narrow"/>
                </a:rPr>
                <a:t>30 000 000 </a:t>
              </a:r>
              <a:r>
                <a:rPr lang="ru-RU" sz="2300" b="1">
                  <a:latin typeface="Arial Narrow"/>
                </a:rPr>
                <a:t>руб</a:t>
              </a:r>
              <a:r>
                <a:rPr lang="ru-RU" sz="1800" b="1">
                  <a:latin typeface="Arial Narrow"/>
                </a:rPr>
                <a:t>.</a:t>
              </a:r>
              <a:endParaRPr/>
            </a:p>
          </p:txBody>
        </p:sp>
      </p:grpSp>
      <p:grpSp>
        <p:nvGrpSpPr>
          <p:cNvPr id="42" name="Группа 41"/>
          <p:cNvGrpSpPr/>
          <p:nvPr/>
        </p:nvGrpSpPr>
        <p:grpSpPr bwMode="auto">
          <a:xfrm>
            <a:off x="562774" y="4716844"/>
            <a:ext cx="6366643" cy="733679"/>
            <a:chOff x="1301024" y="956525"/>
            <a:chExt cx="6366643" cy="733679"/>
          </a:xfrm>
        </p:grpSpPr>
        <p:sp>
          <p:nvSpPr>
            <p:cNvPr id="43" name="Стрелка: пятиугольник 42"/>
            <p:cNvSpPr/>
            <p:nvPr/>
          </p:nvSpPr>
          <p:spPr bwMode="auto">
            <a:xfrm rot="10800000">
              <a:off x="1301024" y="956525"/>
              <a:ext cx="6366643" cy="733679"/>
            </a:xfrm>
            <a:prstGeom prst="homePlate">
              <a:avLst>
                <a:gd name="adj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Стрелка: пятиугольник 4"/>
            <p:cNvSpPr txBox="1"/>
            <p:nvPr/>
          </p:nvSpPr>
          <p:spPr bwMode="auto">
            <a:xfrm rot="21600000">
              <a:off x="1484443" y="956525"/>
              <a:ext cx="6183223" cy="733679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23532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/>
                <a:t>  </a:t>
              </a:r>
              <a:r>
                <a:rPr lang="ru-RU" sz="2200" b="1">
                  <a:latin typeface="Arial Narrow"/>
                </a:rPr>
                <a:t>Индивидуальный предприниматель – </a:t>
              </a:r>
              <a:r>
                <a:rPr lang="ru-RU" sz="2500" b="1">
                  <a:solidFill>
                    <a:srgbClr val="FF0000"/>
                  </a:solidFill>
                  <a:latin typeface="Arial Narrow"/>
                </a:rPr>
                <a:t>10 300 000 </a:t>
              </a:r>
              <a:r>
                <a:rPr lang="ru-RU" sz="2200" b="1">
                  <a:latin typeface="Arial Narrow"/>
                </a:rPr>
                <a:t>руб.  </a:t>
              </a:r>
              <a:endParaRPr/>
            </a:p>
          </p:txBody>
        </p:sp>
      </p:grpSp>
      <p:grpSp>
        <p:nvGrpSpPr>
          <p:cNvPr id="45" name="Группа 44"/>
          <p:cNvGrpSpPr/>
          <p:nvPr/>
        </p:nvGrpSpPr>
        <p:grpSpPr bwMode="auto">
          <a:xfrm>
            <a:off x="502785" y="5628756"/>
            <a:ext cx="6426632" cy="733679"/>
            <a:chOff x="1286919" y="3808194"/>
            <a:chExt cx="6426632" cy="733679"/>
          </a:xfrm>
        </p:grpSpPr>
        <p:sp>
          <p:nvSpPr>
            <p:cNvPr id="46" name="Стрелка: пятиугольник 45"/>
            <p:cNvSpPr/>
            <p:nvPr/>
          </p:nvSpPr>
          <p:spPr bwMode="auto">
            <a:xfrm rot="10800000">
              <a:off x="1286919" y="3808194"/>
              <a:ext cx="6426632" cy="733679"/>
            </a:xfrm>
            <a:prstGeom prst="homePlate">
              <a:avLst>
                <a:gd name="adj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Стрелка: пятиугольник 4"/>
            <p:cNvSpPr txBox="1"/>
            <p:nvPr/>
          </p:nvSpPr>
          <p:spPr bwMode="auto">
            <a:xfrm rot="21600000">
              <a:off x="1470339" y="3808194"/>
              <a:ext cx="6243212" cy="733679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23532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300" b="1">
                  <a:latin typeface="Arial Narrow"/>
                </a:rPr>
                <a:t>Домохозяйка - </a:t>
              </a:r>
              <a:r>
                <a:rPr lang="ru-RU" sz="2500" b="1">
                  <a:solidFill>
                    <a:srgbClr val="FF0000"/>
                  </a:solidFill>
                  <a:latin typeface="Arial Narrow"/>
                </a:rPr>
                <a:t>6 700 000 </a:t>
              </a:r>
              <a:r>
                <a:rPr lang="ru-RU" sz="2300" b="1">
                  <a:latin typeface="Arial Narrow"/>
                </a:rPr>
                <a:t>руб</a:t>
              </a:r>
              <a:r>
                <a:rPr lang="ru-RU" sz="2100"/>
                <a:t>.</a:t>
              </a:r>
              <a:endParaRPr/>
            </a:p>
          </p:txBody>
        </p:sp>
      </p:grpSp>
      <p:grpSp>
        <p:nvGrpSpPr>
          <p:cNvPr id="48" name="Группа 47"/>
          <p:cNvGrpSpPr/>
          <p:nvPr/>
        </p:nvGrpSpPr>
        <p:grpSpPr bwMode="auto">
          <a:xfrm>
            <a:off x="523915" y="6540667"/>
            <a:ext cx="6384372" cy="733679"/>
            <a:chOff x="1288424" y="1923147"/>
            <a:chExt cx="6384372" cy="733679"/>
          </a:xfrm>
        </p:grpSpPr>
        <p:sp>
          <p:nvSpPr>
            <p:cNvPr id="49" name="Стрелка: пятиугольник 48"/>
            <p:cNvSpPr/>
            <p:nvPr/>
          </p:nvSpPr>
          <p:spPr bwMode="auto">
            <a:xfrm rot="10800000">
              <a:off x="1288424" y="1923147"/>
              <a:ext cx="6384372" cy="733679"/>
            </a:xfrm>
            <a:prstGeom prst="homePlate">
              <a:avLst>
                <a:gd name="adj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Стрелка: пятиугольник 4"/>
            <p:cNvSpPr txBox="1"/>
            <p:nvPr/>
          </p:nvSpPr>
          <p:spPr bwMode="auto">
            <a:xfrm rot="21600000">
              <a:off x="1471844" y="1923147"/>
              <a:ext cx="6200952" cy="733679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23532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300" b="1">
                  <a:latin typeface="Arial Narrow"/>
                </a:rPr>
                <a:t>Врач -  </a:t>
              </a:r>
              <a:r>
                <a:rPr lang="ru-RU" sz="2500" b="1">
                  <a:solidFill>
                    <a:srgbClr val="FF0000"/>
                  </a:solidFill>
                  <a:latin typeface="Arial Narrow"/>
                </a:rPr>
                <a:t>6 000 000 </a:t>
              </a:r>
              <a:r>
                <a:rPr lang="ru-RU" sz="2300" b="1">
                  <a:latin typeface="Arial Narrow"/>
                </a:rPr>
                <a:t>руб</a:t>
              </a:r>
              <a:r>
                <a:rPr lang="ru-RU" sz="2100"/>
                <a:t>.</a:t>
              </a:r>
              <a:endParaRPr/>
            </a:p>
          </p:txBody>
        </p:sp>
      </p:grpSp>
      <p:grpSp>
        <p:nvGrpSpPr>
          <p:cNvPr id="51" name="Группа 50"/>
          <p:cNvGrpSpPr/>
          <p:nvPr/>
        </p:nvGrpSpPr>
        <p:grpSpPr bwMode="auto">
          <a:xfrm>
            <a:off x="562773" y="7452577"/>
            <a:ext cx="6364246" cy="733679"/>
            <a:chOff x="1352957" y="4717435"/>
            <a:chExt cx="6364246" cy="733679"/>
          </a:xfrm>
        </p:grpSpPr>
        <p:sp>
          <p:nvSpPr>
            <p:cNvPr id="52" name="Стрелка: пятиугольник 51"/>
            <p:cNvSpPr/>
            <p:nvPr/>
          </p:nvSpPr>
          <p:spPr bwMode="auto">
            <a:xfrm rot="10800000">
              <a:off x="1352957" y="4717435"/>
              <a:ext cx="6364246" cy="733679"/>
            </a:xfrm>
            <a:prstGeom prst="homePlate">
              <a:avLst>
                <a:gd name="adj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Стрелка: пятиугольник 4"/>
            <p:cNvSpPr txBox="1"/>
            <p:nvPr/>
          </p:nvSpPr>
          <p:spPr bwMode="auto">
            <a:xfrm rot="21600000">
              <a:off x="1536377" y="4717435"/>
              <a:ext cx="6180826" cy="733679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23532" tIns="83820" rIns="156464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200" b="1">
                  <a:latin typeface="Arial Narrow"/>
                </a:rPr>
                <a:t>Пенсионер – </a:t>
              </a:r>
              <a:r>
                <a:rPr lang="ru-RU" sz="2500" b="1">
                  <a:solidFill>
                    <a:srgbClr val="FF0000"/>
                  </a:solidFill>
                  <a:latin typeface="Arial Narrow"/>
                </a:rPr>
                <a:t>5 200 000 </a:t>
              </a:r>
              <a:r>
                <a:rPr lang="ru-RU" sz="2200" b="1">
                  <a:latin typeface="Arial Narrow"/>
                </a:rPr>
                <a:t>руб</a:t>
              </a:r>
              <a:r>
                <a:rPr lang="ru-RU" sz="2100"/>
                <a:t>.</a:t>
              </a:r>
              <a:endParaRPr/>
            </a:p>
          </p:txBody>
        </p:sp>
      </p:grpSp>
      <p:grpSp>
        <p:nvGrpSpPr>
          <p:cNvPr id="54" name="Группа 53"/>
          <p:cNvGrpSpPr/>
          <p:nvPr/>
        </p:nvGrpSpPr>
        <p:grpSpPr bwMode="auto">
          <a:xfrm>
            <a:off x="576098" y="8372063"/>
            <a:ext cx="6364246" cy="733679"/>
            <a:chOff x="1216560" y="2837552"/>
            <a:chExt cx="6513717" cy="733679"/>
          </a:xfrm>
        </p:grpSpPr>
        <p:sp>
          <p:nvSpPr>
            <p:cNvPr id="55" name="Стрелка: пятиугольник 54"/>
            <p:cNvSpPr/>
            <p:nvPr/>
          </p:nvSpPr>
          <p:spPr bwMode="auto">
            <a:xfrm rot="10800000">
              <a:off x="1216560" y="2837552"/>
              <a:ext cx="6513717" cy="733679"/>
            </a:xfrm>
            <a:prstGeom prst="homePlate">
              <a:avLst>
                <a:gd name="adj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Стрелка: пятиугольник 4"/>
            <p:cNvSpPr txBox="1"/>
            <p:nvPr/>
          </p:nvSpPr>
          <p:spPr bwMode="auto">
            <a:xfrm rot="21600000">
              <a:off x="1399980" y="2837552"/>
              <a:ext cx="6330297" cy="733679"/>
            </a:xfrm>
            <a:prstGeom prst="rect">
              <a:avLst/>
            </a:prstGeom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323532" tIns="87630" rIns="163576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ru-RU" sz="2300" b="1">
                  <a:latin typeface="Arial Narrow"/>
                </a:rPr>
                <a:t>Студент – </a:t>
              </a:r>
              <a:r>
                <a:rPr lang="ru-RU" sz="2500" b="1">
                  <a:solidFill>
                    <a:srgbClr val="FF0000"/>
                  </a:solidFill>
                  <a:latin typeface="Arial Narrow"/>
                </a:rPr>
                <a:t>4 200 000 </a:t>
              </a:r>
              <a:r>
                <a:rPr lang="ru-RU" sz="2300" b="1">
                  <a:latin typeface="Arial Narrow"/>
                </a:rPr>
                <a:t>руб</a:t>
              </a:r>
              <a:r>
                <a:rPr lang="ru-RU" sz="2100"/>
                <a:t>.</a:t>
              </a:r>
              <a:endParaRPr/>
            </a:p>
          </p:txBody>
        </p:sp>
      </p:grpSp>
      <p:pic>
        <p:nvPicPr>
          <p:cNvPr id="57" name="Picture 5" descr="C:\Users\Елена\Desktop\10\Орел.gif"/>
          <p:cNvPicPr/>
          <p:nvPr/>
        </p:nvPicPr>
        <p:blipFill>
          <a:blip r:embed="rId3"/>
          <a:stretch/>
        </p:blipFill>
        <p:spPr bwMode="auto">
          <a:xfrm>
            <a:off x="8153399" y="9143842"/>
            <a:ext cx="1738563" cy="875806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/>
          <p:nvPr/>
        </p:nvSpPr>
        <p:spPr bwMode="auto">
          <a:xfrm>
            <a:off x="3429000" y="266700"/>
            <a:ext cx="12670343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48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Узнать на портале «Госуслуги» в каких бюро хранится ваша кредитная история. </a:t>
            </a:r>
            <a:endParaRPr/>
          </a:p>
        </p:txBody>
      </p:sp>
      <p:pic>
        <p:nvPicPr>
          <p:cNvPr id="10" name="Рисунок 1" descr="1.png"/>
          <p:cNvPicPr/>
          <p:nvPr/>
        </p:nvPicPr>
        <p:blipFill>
          <a:blip r:embed="rId2"/>
          <a:stretch/>
        </p:blipFill>
        <p:spPr bwMode="auto">
          <a:xfrm>
            <a:off x="285750" y="2029256"/>
            <a:ext cx="8324850" cy="6019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pic>
        <p:nvPicPr>
          <p:cNvPr id="11" name="Рисунок 2" descr="22.png"/>
          <p:cNvPicPr/>
          <p:nvPr/>
        </p:nvPicPr>
        <p:blipFill>
          <a:blip r:embed="rId3"/>
          <a:stretch/>
        </p:blipFill>
        <p:spPr bwMode="auto">
          <a:xfrm>
            <a:off x="304800" y="5638738"/>
            <a:ext cx="8305800" cy="43815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  <p:pic>
        <p:nvPicPr>
          <p:cNvPr id="17" name="Рисунок 3" descr="00000.png"/>
          <p:cNvPicPr/>
          <p:nvPr/>
        </p:nvPicPr>
        <p:blipFill>
          <a:blip r:embed="rId4"/>
          <a:stretch/>
        </p:blipFill>
        <p:spPr bwMode="auto">
          <a:xfrm>
            <a:off x="8877300" y="2057831"/>
            <a:ext cx="9067800" cy="79624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145DA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13394975" y="0"/>
            <a:ext cx="4907787" cy="10867268"/>
          </a:xfrm>
          <a:custGeom>
            <a:avLst/>
            <a:gdLst/>
            <a:ahLst/>
            <a:cxnLst/>
            <a:rect l="l" t="t" r="r" b="b"/>
            <a:pathLst>
              <a:path w="4907787" h="10295767" fill="norm" stroke="1" extrusionOk="0">
                <a:moveTo>
                  <a:pt x="0" y="0"/>
                </a:moveTo>
                <a:lnTo>
                  <a:pt x="4907787" y="0"/>
                </a:lnTo>
                <a:lnTo>
                  <a:pt x="4907787" y="10295767"/>
                </a:lnTo>
                <a:lnTo>
                  <a:pt x="0" y="10295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grpSp>
        <p:nvGrpSpPr>
          <p:cNvPr id="3" name="Group 3"/>
          <p:cNvGrpSpPr/>
          <p:nvPr/>
        </p:nvGrpSpPr>
        <p:grpSpPr bwMode="auto">
          <a:xfrm>
            <a:off x="762000" y="2781300"/>
            <a:ext cx="16306799" cy="6553199"/>
            <a:chOff x="0" y="0"/>
            <a:chExt cx="3841588" cy="1340288"/>
          </a:xfrm>
        </p:grpSpPr>
        <p:sp>
          <p:nvSpPr>
            <p:cNvPr id="4" name="Freeform 4"/>
            <p:cNvSpPr/>
            <p:nvPr/>
          </p:nvSpPr>
          <p:spPr bwMode="auto">
            <a:xfrm>
              <a:off x="0" y="0"/>
              <a:ext cx="3841588" cy="1340288"/>
            </a:xfrm>
            <a:custGeom>
              <a:avLst/>
              <a:gdLst/>
              <a:ahLst/>
              <a:cxnLst/>
              <a:rect l="l" t="t" r="r" b="b"/>
              <a:pathLst>
                <a:path w="3841588" h="1340288" fill="norm" stroke="1" extrusionOk="0">
                  <a:moveTo>
                    <a:pt x="9023" y="0"/>
                  </a:moveTo>
                  <a:lnTo>
                    <a:pt x="3832565" y="0"/>
                  </a:lnTo>
                  <a:cubicBezTo>
                    <a:pt x="3837548" y="0"/>
                    <a:pt x="3841588" y="4040"/>
                    <a:pt x="3841588" y="9023"/>
                  </a:cubicBezTo>
                  <a:lnTo>
                    <a:pt x="3841588" y="1331265"/>
                  </a:lnTo>
                  <a:cubicBezTo>
                    <a:pt x="3841588" y="1336248"/>
                    <a:pt x="3837548" y="1340288"/>
                    <a:pt x="3832565" y="1340288"/>
                  </a:cubicBezTo>
                  <a:lnTo>
                    <a:pt x="9023" y="1340288"/>
                  </a:lnTo>
                  <a:cubicBezTo>
                    <a:pt x="4040" y="1340288"/>
                    <a:pt x="0" y="1336248"/>
                    <a:pt x="0" y="1331265"/>
                  </a:cubicBezTo>
                  <a:lnTo>
                    <a:pt x="0" y="9023"/>
                  </a:lnTo>
                  <a:cubicBezTo>
                    <a:pt x="0" y="4040"/>
                    <a:pt x="4040" y="0"/>
                    <a:pt x="902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3841588" cy="137838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 bwMode="auto">
          <a:xfrm>
            <a:off x="96175" y="78752"/>
            <a:ext cx="10327922" cy="2492990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54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Как установить </a:t>
            </a:r>
            <a:r>
              <a:rPr lang="ru-RU" sz="54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самозапрет</a:t>
            </a:r>
            <a:r>
              <a:rPr lang="ru-RU" sz="54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 на кредиты и микрозаймы </a:t>
            </a:r>
            <a:endParaRPr lang="en-US" sz="5400" b="1">
              <a:solidFill>
                <a:srgbClr val="FDFDFD"/>
              </a:solidFill>
              <a:latin typeface="Montserrat Bold"/>
              <a:ea typeface="Montserrat Bold"/>
              <a:cs typeface="Montserrat Bold"/>
            </a:endParaRPr>
          </a:p>
        </p:txBody>
      </p:sp>
      <p:grpSp>
        <p:nvGrpSpPr>
          <p:cNvPr id="11" name="Group 11"/>
          <p:cNvGrpSpPr/>
          <p:nvPr/>
        </p:nvGrpSpPr>
        <p:grpSpPr bwMode="auto">
          <a:xfrm>
            <a:off x="15593985" y="7975682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pic>
        <p:nvPicPr>
          <p:cNvPr id="22" name="Объект 5"/>
          <p:cNvPicPr/>
          <p:nvPr/>
        </p:nvPicPr>
        <p:blipFill>
          <a:blip r:embed="rId3"/>
          <a:stretch/>
        </p:blipFill>
        <p:spPr bwMode="auto">
          <a:xfrm>
            <a:off x="10767586" y="202231"/>
            <a:ext cx="2283900" cy="2043439"/>
          </a:xfrm>
          <a:prstGeom prst="rect">
            <a:avLst/>
          </a:prstGeom>
          <a:ln w="0">
            <a:noFill/>
          </a:ln>
        </p:spPr>
      </p:pic>
      <p:sp>
        <p:nvSpPr>
          <p:cNvPr id="25" name="TextBox 24"/>
          <p:cNvSpPr txBox="1"/>
          <p:nvPr/>
        </p:nvSpPr>
        <p:spPr bwMode="auto">
          <a:xfrm>
            <a:off x="1066801" y="3009901"/>
            <a:ext cx="7848600" cy="10248960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>
              <a:defRPr/>
            </a:pPr>
            <a:r>
              <a:rPr lang="ru-RU" sz="20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1. Поиск услуги </a:t>
            </a:r>
            <a:endParaRPr/>
          </a:p>
          <a:p>
            <a:pPr>
              <a:defRPr/>
            </a:pPr>
            <a:r>
              <a:rPr lang="ru-RU" sz="20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Войдите в свой аккаунт на portal.gosuslugi.ru или в мобильном приложении.</a:t>
            </a:r>
            <a:endParaRPr/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В строке поиска введите: «Установка самоограничения» или «Запрет на выдачу кредитов».</a:t>
            </a:r>
            <a:endParaRPr/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2. Либо найдите услугу в каталоге: «Нотариат, регистрация, право» → «Сведения из бюро кредитных историй».</a:t>
            </a:r>
            <a:endParaRPr/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3. Заполнение заявления</a:t>
            </a:r>
            <a:endParaRPr/>
          </a:p>
          <a:p>
            <a:pPr>
              <a:defRPr/>
            </a:pPr>
            <a:r>
              <a:rPr lang="ru-RU" sz="20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Нажмите кнопку «Получить услугу».</a:t>
            </a:r>
            <a:endParaRPr/>
          </a:p>
          <a:p>
            <a:pPr>
              <a:defRPr/>
            </a:pPr>
            <a:endParaRPr lang="ru-RU" sz="2000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Внимательно прочитайте информацию о последствиях (запрет можно будет снять только через 3, 6 или 12 месяцев).</a:t>
            </a:r>
            <a:endParaRPr/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Выберите срок, на который хотите установить запрет (3, 6 или 12 месяцев).</a:t>
            </a:r>
            <a:endParaRPr/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endParaRPr lang="ru-RU" sz="20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r>
              <a:rPr lang="ru-RU" sz="20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  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9279699" y="3009901"/>
            <a:ext cx="6477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 4. Подача заявления</a:t>
            </a:r>
            <a:endParaRPr/>
          </a:p>
          <a:p>
            <a:pPr>
              <a:defRPr/>
            </a:pPr>
            <a:r>
              <a:rPr lang="ru-RU" sz="18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               Дайте согласие на обработку данных.</a:t>
            </a:r>
            <a:endParaRPr/>
          </a:p>
          <a:p>
            <a:pPr>
              <a:defRPr/>
            </a:pPr>
            <a:endParaRPr lang="ru-RU" sz="18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r>
              <a:rPr lang="ru-RU" sz="18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               Нажмите «Отправить».</a:t>
            </a:r>
            <a:endParaRPr/>
          </a:p>
          <a:p>
            <a:pPr>
              <a:defRPr/>
            </a:pPr>
            <a:endParaRPr lang="ru-RU" sz="18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r>
              <a:rPr lang="ru-RU" sz="18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           5. Подтверждение и получение результата</a:t>
            </a:r>
            <a:endParaRPr/>
          </a:p>
          <a:p>
            <a:pPr>
              <a:defRPr/>
            </a:pPr>
            <a:r>
              <a:rPr lang="ru-RU" sz="18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               Проверить статус заявления можно в «Личном              кабинете» → «Уведомления».</a:t>
            </a:r>
            <a:endParaRPr/>
          </a:p>
          <a:p>
            <a:pPr>
              <a:defRPr/>
            </a:pPr>
            <a:endParaRPr lang="ru-RU" sz="18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  <a:p>
            <a:pPr>
              <a:defRPr/>
            </a:pPr>
            <a:r>
              <a:rPr lang="ru-RU" sz="1800" b="0" strike="noStrike" spc="-1">
                <a:solidFill>
                  <a:schemeClr val="tx2">
                    <a:lumMod val="75000"/>
                  </a:schemeClr>
                </a:solidFill>
                <a:latin typeface="Montserrat Bold"/>
              </a:rPr>
              <a:t>В течение 1-3 рабочих дней запрет будет оформлен. Уведомление придет в личный кабинет.</a:t>
            </a: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716083" y="6426220"/>
            <a:ext cx="6121216" cy="3678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B2CCEC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 bwMode="auto">
          <a:xfrm>
            <a:off x="15593985" y="7975682"/>
            <a:ext cx="4693046" cy="469304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>
                  <a:alpha val="15686"/>
                </a:srgbClr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pic>
        <p:nvPicPr>
          <p:cNvPr id="22" name="Объект 5"/>
          <p:cNvPicPr/>
          <p:nvPr/>
        </p:nvPicPr>
        <p:blipFill>
          <a:blip r:embed="rId2"/>
          <a:stretch/>
        </p:blipFill>
        <p:spPr bwMode="auto">
          <a:xfrm>
            <a:off x="16033958" y="-34471"/>
            <a:ext cx="2021114" cy="2043439"/>
          </a:xfrm>
          <a:prstGeom prst="rect">
            <a:avLst/>
          </a:prstGeom>
          <a:ln w="0">
            <a:noFill/>
          </a:ln>
        </p:spPr>
      </p:pic>
      <p:sp>
        <p:nvSpPr>
          <p:cNvPr id="15" name="TextBox 6"/>
          <p:cNvSpPr txBox="1"/>
          <p:nvPr/>
        </p:nvSpPr>
        <p:spPr bwMode="auto">
          <a:xfrm>
            <a:off x="444426" y="213945"/>
            <a:ext cx="15405174" cy="1661993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54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Как установить </a:t>
            </a:r>
            <a:r>
              <a:rPr lang="ru-RU" sz="54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самозапрет</a:t>
            </a:r>
            <a:r>
              <a:rPr lang="ru-RU" sz="54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 на кредиты и микрозаймы </a:t>
            </a:r>
            <a:endParaRPr lang="en-US" sz="5400" b="1">
              <a:solidFill>
                <a:srgbClr val="FDFDFD"/>
              </a:solidFill>
              <a:latin typeface="Montserrat Bold"/>
              <a:ea typeface="Montserrat Bold"/>
              <a:cs typeface="Montserrat Bold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16690" t="0" r="0" b="0"/>
          <a:stretch/>
        </p:blipFill>
        <p:spPr bwMode="auto">
          <a:xfrm>
            <a:off x="21771" y="2230170"/>
            <a:ext cx="18266229" cy="7603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-6656283" y="-2445901"/>
            <a:ext cx="15178802" cy="151788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 bwMode="auto">
          <a:xfrm>
            <a:off x="-5976464" y="-1975313"/>
            <a:ext cx="13881919" cy="1388191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 bwMode="auto">
          <a:xfrm>
            <a:off x="8618101" y="17679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 fill="norm" stroke="1" extrusionOk="0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 bwMode="auto">
          <a:xfrm>
            <a:off x="10208656" y="1982978"/>
            <a:ext cx="7594296" cy="158684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2495"/>
              </a:lnSpc>
              <a:defRPr/>
            </a:pPr>
            <a:r>
              <a:rPr lang="ru-RU" sz="2800" spc="-35">
                <a:solidFill>
                  <a:srgbClr val="C00000"/>
                </a:solidFill>
                <a:latin typeface="Montserrat Bold"/>
                <a:ea typeface="Poppins"/>
                <a:cs typeface="Poppins"/>
              </a:rPr>
              <a:t>Публикует а</a:t>
            </a:r>
            <a:r>
              <a:rPr lang="ru-RU" sz="2800" u="none" strike="noStrike" spc="-35">
                <a:solidFill>
                  <a:srgbClr val="C00000"/>
                </a:solidFill>
                <a:latin typeface="Montserrat Bold"/>
                <a:ea typeface="Poppins"/>
                <a:cs typeface="Poppins"/>
              </a:rPr>
              <a:t>ктуальную информацию о новых схемах обмана, уловках злоумышленников и способах защиты.</a:t>
            </a:r>
            <a:endParaRPr/>
          </a:p>
          <a:p>
            <a:pPr algn="l">
              <a:lnSpc>
                <a:spcPts val="2495"/>
              </a:lnSpc>
              <a:defRPr/>
            </a:pPr>
            <a:br>
              <a:rPr lang="ru-RU" sz="1800" u="none" strike="noStrike" spc="-35">
                <a:solidFill>
                  <a:srgbClr val="145DA0"/>
                </a:solidFill>
                <a:highlight>
                  <a:srgbClr val="B2CCEC"/>
                </a:highlight>
                <a:latin typeface="Poppins"/>
                <a:ea typeface="Poppins"/>
                <a:cs typeface="Poppins"/>
              </a:rPr>
            </a:br>
            <a:endParaRPr lang="en-US" sz="1800" u="none" strike="noStrike" spc="-35">
              <a:solidFill>
                <a:srgbClr val="145DA0"/>
              </a:solidFill>
              <a:highlight>
                <a:srgbClr val="B2CCEC"/>
              </a:highlight>
              <a:latin typeface="Poppins"/>
              <a:ea typeface="Poppins"/>
              <a:cs typeface="Poppins"/>
            </a:endParaRPr>
          </a:p>
        </p:txBody>
      </p:sp>
      <p:sp>
        <p:nvSpPr>
          <p:cNvPr id="12" name="TextBox 12"/>
          <p:cNvSpPr txBox="1"/>
          <p:nvPr/>
        </p:nvSpPr>
        <p:spPr bwMode="auto">
          <a:xfrm>
            <a:off x="8763159" y="2041203"/>
            <a:ext cx="1134140" cy="80163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ts val="0"/>
              </a:spcBef>
              <a:defRPr/>
            </a:pPr>
            <a:r>
              <a:rPr lang="en-US" sz="4800">
                <a:solidFill>
                  <a:srgbClr val="FDFDFD"/>
                </a:solidFill>
                <a:latin typeface="Montserrat"/>
                <a:ea typeface="Montserrat"/>
                <a:cs typeface="Montserrat"/>
              </a:rPr>
              <a:t>01</a:t>
            </a:r>
            <a:endParaRPr/>
          </a:p>
        </p:txBody>
      </p:sp>
      <p:sp>
        <p:nvSpPr>
          <p:cNvPr id="13" name="Freeform 13"/>
          <p:cNvSpPr/>
          <p:nvPr/>
        </p:nvSpPr>
        <p:spPr bwMode="auto">
          <a:xfrm>
            <a:off x="9144000" y="3541391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 fill="norm" stroke="1" extrusionOk="0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 bwMode="auto">
          <a:xfrm>
            <a:off x="9289058" y="3814603"/>
            <a:ext cx="1134140" cy="80163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ts val="0"/>
              </a:spcBef>
              <a:defRPr/>
            </a:pPr>
            <a:r>
              <a:rPr lang="en-US" sz="4800">
                <a:solidFill>
                  <a:srgbClr val="FDFDFD"/>
                </a:solidFill>
                <a:latin typeface="Montserrat"/>
                <a:ea typeface="Montserrat"/>
                <a:cs typeface="Montserrat"/>
              </a:rPr>
              <a:t>02</a:t>
            </a:r>
            <a:endParaRPr/>
          </a:p>
        </p:txBody>
      </p:sp>
      <p:sp>
        <p:nvSpPr>
          <p:cNvPr id="16" name="Freeform 16"/>
          <p:cNvSpPr/>
          <p:nvPr/>
        </p:nvSpPr>
        <p:spPr bwMode="auto">
          <a:xfrm>
            <a:off x="9144000" y="5318072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 fill="norm" stroke="1" extrusionOk="0">
                <a:moveTo>
                  <a:pt x="0" y="0"/>
                </a:moveTo>
                <a:lnTo>
                  <a:pt x="1424256" y="0"/>
                </a:lnTo>
                <a:lnTo>
                  <a:pt x="1424256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  <a:ln cap="sq">
            <a:noFill/>
            <a:prstDash val="solid"/>
            <a:miter/>
          </a:ln>
        </p:spPr>
      </p:sp>
      <p:sp>
        <p:nvSpPr>
          <p:cNvPr id="18" name="TextBox 18"/>
          <p:cNvSpPr txBox="1"/>
          <p:nvPr/>
        </p:nvSpPr>
        <p:spPr bwMode="auto">
          <a:xfrm>
            <a:off x="9289058" y="5591284"/>
            <a:ext cx="1134140" cy="80163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ts val="0"/>
              </a:spcBef>
              <a:defRPr/>
            </a:pPr>
            <a:r>
              <a:rPr lang="en-US" sz="4800">
                <a:solidFill>
                  <a:srgbClr val="FDFDFD"/>
                </a:solidFill>
                <a:latin typeface="Montserrat"/>
                <a:ea typeface="Montserrat"/>
                <a:cs typeface="Montserrat"/>
              </a:rPr>
              <a:t>03</a:t>
            </a:r>
            <a:endParaRPr/>
          </a:p>
        </p:txBody>
      </p:sp>
      <p:sp>
        <p:nvSpPr>
          <p:cNvPr id="19" name="Freeform 19"/>
          <p:cNvSpPr/>
          <p:nvPr/>
        </p:nvSpPr>
        <p:spPr bwMode="auto">
          <a:xfrm>
            <a:off x="8618101" y="7094753"/>
            <a:ext cx="1424256" cy="1424256"/>
          </a:xfrm>
          <a:custGeom>
            <a:avLst/>
            <a:gdLst/>
            <a:ahLst/>
            <a:cxnLst/>
            <a:rect l="l" t="t" r="r" b="b"/>
            <a:pathLst>
              <a:path w="1424256" h="1424256" fill="norm" stroke="1" extrusionOk="0">
                <a:moveTo>
                  <a:pt x="0" y="0"/>
                </a:moveTo>
                <a:lnTo>
                  <a:pt x="1424255" y="0"/>
                </a:lnTo>
                <a:lnTo>
                  <a:pt x="1424255" y="1424256"/>
                </a:lnTo>
                <a:lnTo>
                  <a:pt x="0" y="1424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  <a:ln cap="sq">
            <a:noFill/>
            <a:prstDash val="solid"/>
            <a:miter/>
          </a:ln>
        </p:spPr>
      </p:sp>
      <p:sp>
        <p:nvSpPr>
          <p:cNvPr id="21" name="TextBox 21"/>
          <p:cNvSpPr txBox="1"/>
          <p:nvPr/>
        </p:nvSpPr>
        <p:spPr bwMode="auto">
          <a:xfrm>
            <a:off x="8763159" y="7367965"/>
            <a:ext cx="1134140" cy="801632"/>
          </a:xfrm>
          <a:prstGeom prst="rect">
            <a:avLst/>
          </a:prstGeom>
        </p:spPr>
        <p:txBody>
          <a:bodyPr lIns="36000" tIns="36000" rIns="36000" bIns="36000" rtlCol="0" anchor="t">
            <a:spAutoFit/>
          </a:bodyPr>
          <a:lstStyle/>
          <a:p>
            <a:pPr marL="0" lvl="0" indent="0" algn="ctr">
              <a:lnSpc>
                <a:spcPts val="6697"/>
              </a:lnSpc>
              <a:spcBef>
                <a:spcPts val="0"/>
              </a:spcBef>
              <a:defRPr/>
            </a:pPr>
            <a:r>
              <a:rPr lang="en-US" sz="4800">
                <a:solidFill>
                  <a:srgbClr val="FDFDFD"/>
                </a:solidFill>
                <a:latin typeface="Montserrat"/>
                <a:ea typeface="Montserrat"/>
                <a:cs typeface="Montserrat"/>
              </a:rPr>
              <a:t>04</a:t>
            </a:r>
            <a:endParaRPr/>
          </a:p>
        </p:txBody>
      </p:sp>
      <p:grpSp>
        <p:nvGrpSpPr>
          <p:cNvPr id="22" name="Group 22"/>
          <p:cNvGrpSpPr/>
          <p:nvPr/>
        </p:nvGrpSpPr>
        <p:grpSpPr bwMode="auto">
          <a:xfrm>
            <a:off x="7905455" y="2656032"/>
            <a:ext cx="373607" cy="37360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algn="ctr">
                <a:lnSpc>
                  <a:spcPts val="3640"/>
                </a:lnSpc>
                <a:defRPr/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 bwMode="auto">
          <a:xfrm>
            <a:off x="8315313" y="4180490"/>
            <a:ext cx="373607" cy="373607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algn="ctr">
                <a:lnSpc>
                  <a:spcPts val="3640"/>
                </a:lnSpc>
                <a:defRPr/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 bwMode="auto">
          <a:xfrm>
            <a:off x="7944228" y="7402839"/>
            <a:ext cx="373607" cy="373607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algn="ctr">
                <a:lnSpc>
                  <a:spcPts val="3640"/>
                </a:lnSpc>
                <a:defRPr/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 bwMode="auto">
          <a:xfrm>
            <a:off x="8309460" y="5760481"/>
            <a:ext cx="373607" cy="373607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38100" cap="sq">
              <a:solidFill>
                <a:srgbClr val="00569E"/>
              </a:solidFill>
              <a:prstDash val="solid"/>
              <a:miter/>
            </a:ln>
          </p:spPr>
        </p:sp>
        <p:sp>
          <p:nvSpPr>
            <p:cNvPr id="33" name="TextBox 33"/>
            <p:cNvSpPr txBox="1"/>
            <p:nvPr/>
          </p:nvSpPr>
          <p:spPr bwMode="auto">
            <a:xfrm>
              <a:off x="76200" y="28575"/>
              <a:ext cx="660400" cy="708025"/>
            </a:xfrm>
            <a:prstGeom prst="rect">
              <a:avLst/>
            </a:prstGeom>
            <a:grpFill/>
          </p:spPr>
          <p:txBody>
            <a:bodyPr lIns="36000" tIns="36000" rIns="36000" bIns="36000" rtlCol="0" anchor="ctr"/>
            <a:lstStyle/>
            <a:p>
              <a:pPr algn="ctr">
                <a:lnSpc>
                  <a:spcPts val="3640"/>
                </a:lnSpc>
                <a:defRPr/>
              </a:pPr>
              <a:endParaRPr/>
            </a:p>
          </p:txBody>
        </p:sp>
      </p:grpSp>
      <p:sp>
        <p:nvSpPr>
          <p:cNvPr id="34" name="TextBox 11"/>
          <p:cNvSpPr txBox="1"/>
          <p:nvPr/>
        </p:nvSpPr>
        <p:spPr bwMode="auto">
          <a:xfrm>
            <a:off x="10896600" y="3814603"/>
            <a:ext cx="6906353" cy="161159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2495"/>
              </a:lnSpc>
              <a:defRPr/>
            </a:pPr>
            <a:r>
              <a:rPr lang="ru-RU" sz="2800" spc="-35">
                <a:solidFill>
                  <a:srgbClr val="FF0000"/>
                </a:solidFill>
                <a:latin typeface="Montserrat Bold"/>
                <a:ea typeface="Poppins"/>
                <a:cs typeface="Poppins"/>
              </a:rPr>
              <a:t>П</a:t>
            </a:r>
            <a:r>
              <a:rPr lang="ru-RU" sz="2800" u="none" strike="noStrike" spc="-35">
                <a:solidFill>
                  <a:srgbClr val="FF0000"/>
                </a:solidFill>
                <a:latin typeface="Montserrat Bold"/>
                <a:ea typeface="Poppins"/>
                <a:cs typeface="Poppins"/>
              </a:rPr>
              <a:t>омогает узнать о рисках заранее и не стать жертвой, распознав обман по описанным признакам.</a:t>
            </a:r>
            <a:endParaRPr/>
          </a:p>
          <a:p>
            <a:pPr algn="l">
              <a:lnSpc>
                <a:spcPts val="2495"/>
              </a:lnSpc>
              <a:defRPr/>
            </a:pPr>
            <a:br>
              <a:rPr lang="ru-RU" sz="2800" u="none" strike="noStrike" spc="-35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</a:br>
            <a:r>
              <a:rPr lang="ru-RU" sz="2800" u="none" strike="noStrike" spc="-35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 </a:t>
            </a:r>
            <a:endParaRPr/>
          </a:p>
        </p:txBody>
      </p:sp>
      <p:sp>
        <p:nvSpPr>
          <p:cNvPr id="35" name="TextBox 11"/>
          <p:cNvSpPr txBox="1"/>
          <p:nvPr/>
        </p:nvSpPr>
        <p:spPr bwMode="auto">
          <a:xfrm>
            <a:off x="10896599" y="5667522"/>
            <a:ext cx="6906353" cy="190744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2495"/>
              </a:lnSpc>
              <a:defRPr/>
            </a:pPr>
            <a:r>
              <a:rPr lang="ru-RU" sz="2800" u="none" strike="noStrike" spc="-35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  <a:t>Оповещает о свежих видах мошенничества и получают конкретные инструкции, как себя обезопасить.</a:t>
            </a:r>
            <a:endParaRPr/>
          </a:p>
          <a:p>
            <a:pPr algn="l">
              <a:lnSpc>
                <a:spcPts val="2495"/>
              </a:lnSpc>
              <a:defRPr/>
            </a:pPr>
            <a:br>
              <a:rPr lang="ru-RU" sz="2800" u="none" strike="noStrike" spc="-35">
                <a:solidFill>
                  <a:srgbClr val="145DA0"/>
                </a:solidFill>
                <a:latin typeface="Montserrat Bold"/>
                <a:ea typeface="Poppins"/>
                <a:cs typeface="Poppins"/>
              </a:rPr>
            </a:br>
            <a:endParaRPr lang="en-US" sz="1800" u="none" strike="noStrike" spc="-35">
              <a:solidFill>
                <a:srgbClr val="145DA0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36" name="TextBox 11"/>
          <p:cNvSpPr txBox="1"/>
          <p:nvPr/>
        </p:nvSpPr>
        <p:spPr bwMode="auto">
          <a:xfrm>
            <a:off x="10423198" y="7656453"/>
            <a:ext cx="6906353" cy="979499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algn="l">
              <a:lnSpc>
                <a:spcPts val="2495"/>
              </a:lnSpc>
              <a:defRPr/>
            </a:pPr>
            <a:r>
              <a:rPr lang="ru-RU" sz="2800" spc="-35">
                <a:solidFill>
                  <a:srgbClr val="002060"/>
                </a:solidFill>
                <a:latin typeface="Montserrat Bold"/>
                <a:ea typeface="Poppins"/>
                <a:cs typeface="Poppins"/>
              </a:rPr>
              <a:t>О</a:t>
            </a:r>
            <a:r>
              <a:rPr lang="ru-RU" sz="2800" u="none" strike="noStrike" spc="-35">
                <a:solidFill>
                  <a:srgbClr val="002060"/>
                </a:solidFill>
                <a:latin typeface="Montserrat Bold"/>
                <a:ea typeface="Poppins"/>
                <a:cs typeface="Poppins"/>
              </a:rPr>
              <a:t>перативно предупреждает, повышая финансовую и цифровую грамотность</a:t>
            </a:r>
            <a:endParaRPr lang="en-US" sz="1800" u="none" strike="noStrike" spc="-35">
              <a:solidFill>
                <a:srgbClr val="145DA0"/>
              </a:solidFill>
              <a:latin typeface="Poppins"/>
              <a:ea typeface="Poppins"/>
              <a:cs typeface="Poppins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rcRect l="10076" t="21333" r="9280" b="29341"/>
          <a:stretch/>
        </p:blipFill>
        <p:spPr bwMode="auto">
          <a:xfrm>
            <a:off x="845065" y="2078209"/>
            <a:ext cx="4788079" cy="5659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4269154" y="-630809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6" name="Rectangle 2"/>
          <p:cNvSpPr/>
          <p:nvPr/>
        </p:nvSpPr>
        <p:spPr bwMode="auto">
          <a:xfrm>
            <a:off x="3170516" y="42863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60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Защита от звонков в </a:t>
            </a:r>
            <a:r>
              <a:rPr lang="ru-RU" sz="6000" b="1" u="sng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WhatsApp</a:t>
            </a:r>
            <a:endParaRPr lang="ru-RU" sz="6000" b="1" u="sng" strike="noStrike" spc="-1">
              <a:solidFill>
                <a:schemeClr val="tx2">
                  <a:lumMod val="75000"/>
                </a:schemeClr>
              </a:solidFill>
              <a:latin typeface="Times New Roman"/>
            </a:endParaRPr>
          </a:p>
        </p:txBody>
      </p:sp>
      <p:pic>
        <p:nvPicPr>
          <p:cNvPr id="17" name="Picture 5" descr="C:\Users\Елена\Desktop\10\Орел.gif"/>
          <p:cNvPicPr/>
          <p:nvPr/>
        </p:nvPicPr>
        <p:blipFill>
          <a:blip r:embed="rId2"/>
          <a:stretch/>
        </p:blipFill>
        <p:spPr bwMode="auto">
          <a:xfrm>
            <a:off x="14664217" y="245509"/>
            <a:ext cx="2743200" cy="1153357"/>
          </a:xfrm>
          <a:prstGeom prst="rect">
            <a:avLst/>
          </a:prstGeom>
          <a:ln w="9525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0" t="5094" r="0" b="2789"/>
          <a:stretch/>
        </p:blipFill>
        <p:spPr bwMode="auto">
          <a:xfrm>
            <a:off x="10021349" y="2081532"/>
            <a:ext cx="3748607" cy="7913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 l="-949" t="6034" r="948" b="2373"/>
          <a:stretch/>
        </p:blipFill>
        <p:spPr bwMode="auto">
          <a:xfrm>
            <a:off x="5389747" y="2081532"/>
            <a:ext cx="4015633" cy="7999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rcRect l="-209" t="6570" r="209" b="2600"/>
          <a:stretch/>
        </p:blipFill>
        <p:spPr bwMode="auto">
          <a:xfrm>
            <a:off x="828229" y="2167483"/>
            <a:ext cx="4005826" cy="7913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 bwMode="auto">
          <a:xfrm>
            <a:off x="-1676400" y="-2095500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22" name="Овал 21"/>
          <p:cNvSpPr/>
          <p:nvPr/>
        </p:nvSpPr>
        <p:spPr bwMode="auto">
          <a:xfrm>
            <a:off x="4114800" y="9439947"/>
            <a:ext cx="990600" cy="641215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Овал 23"/>
          <p:cNvSpPr/>
          <p:nvPr/>
        </p:nvSpPr>
        <p:spPr bwMode="auto">
          <a:xfrm>
            <a:off x="5454465" y="7277100"/>
            <a:ext cx="3886199" cy="69976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Овал 24"/>
          <p:cNvSpPr/>
          <p:nvPr/>
        </p:nvSpPr>
        <p:spPr bwMode="auto">
          <a:xfrm>
            <a:off x="12550757" y="2933699"/>
            <a:ext cx="1219199" cy="7620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Овал 25"/>
          <p:cNvSpPr/>
          <p:nvPr/>
        </p:nvSpPr>
        <p:spPr bwMode="auto">
          <a:xfrm>
            <a:off x="1069068" y="5850318"/>
            <a:ext cx="3886199" cy="69976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TextBox 26"/>
          <p:cNvSpPr txBox="1"/>
          <p:nvPr/>
        </p:nvSpPr>
        <p:spPr bwMode="auto">
          <a:xfrm>
            <a:off x="14324981" y="4493106"/>
            <a:ext cx="37199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Montserrat Bold"/>
              </a:rPr>
              <a:t>Зайдите в Настройки → Конфиденциальность → Звонки → Отключить звук для неизвестных номеров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-151211" y="0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6" name="Rectangle 2"/>
          <p:cNvSpPr/>
          <p:nvPr/>
        </p:nvSpPr>
        <p:spPr bwMode="auto">
          <a:xfrm>
            <a:off x="5486400" y="-46705"/>
            <a:ext cx="9795886" cy="21246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  <a:defRPr/>
            </a:pPr>
            <a:r>
              <a:rPr lang="ru-RU" sz="6000" b="1" strike="noStrike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Защита от звонков в </a:t>
            </a:r>
            <a:r>
              <a:rPr lang="en-US" sz="6000" b="1" u="sng" spc="-1">
                <a:solidFill>
                  <a:schemeClr val="tx2">
                    <a:lumMod val="75000"/>
                  </a:schemeClr>
                </a:solidFill>
                <a:latin typeface="Times New Roman"/>
              </a:rPr>
              <a:t>Telegram</a:t>
            </a:r>
            <a:endParaRPr lang="ru-RU" sz="6000" b="1" u="sng" strike="noStrike" spc="-1">
              <a:solidFill>
                <a:schemeClr val="tx2">
                  <a:lumMod val="75000"/>
                </a:schemeClr>
              </a:solidFill>
              <a:latin typeface="Times New Roman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 l="-28" t="6089" r="28" b="2799"/>
          <a:stretch/>
        </p:blipFill>
        <p:spPr bwMode="auto">
          <a:xfrm>
            <a:off x="13646655" y="2207596"/>
            <a:ext cx="3931269" cy="7790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rcRect l="0" t="5818" r="0" b="2221"/>
          <a:stretch/>
        </p:blipFill>
        <p:spPr bwMode="auto">
          <a:xfrm>
            <a:off x="8992586" y="2167483"/>
            <a:ext cx="3935085" cy="7870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rcRect l="-288" t="11648" r="287" b="1338"/>
          <a:stretch/>
        </p:blipFill>
        <p:spPr bwMode="auto">
          <a:xfrm>
            <a:off x="4069648" y="2167483"/>
            <a:ext cx="4203955" cy="7956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Group 6"/>
          <p:cNvGrpSpPr/>
          <p:nvPr/>
        </p:nvGrpSpPr>
        <p:grpSpPr bwMode="auto">
          <a:xfrm>
            <a:off x="16420234" y="-2215529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5" name="Овал 14"/>
          <p:cNvSpPr/>
          <p:nvPr/>
        </p:nvSpPr>
        <p:spPr bwMode="auto">
          <a:xfrm>
            <a:off x="7268154" y="9298368"/>
            <a:ext cx="909960" cy="69976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 bwMode="auto">
          <a:xfrm>
            <a:off x="4281734" y="6972300"/>
            <a:ext cx="3886199" cy="533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 bwMode="auto">
          <a:xfrm>
            <a:off x="9080203" y="6462726"/>
            <a:ext cx="3886199" cy="699768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/>
          <p:nvPr/>
        </p:nvSpPr>
        <p:spPr bwMode="auto">
          <a:xfrm>
            <a:off x="13604691" y="3771900"/>
            <a:ext cx="3886199" cy="53340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 bwMode="auto">
          <a:xfrm>
            <a:off x="34179" y="5073672"/>
            <a:ext cx="37199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Montserrat Bold"/>
              </a:rPr>
              <a:t>В том же разделе «Конфиденциальность и безопасность» найдите пункт «Звонки».</a:t>
            </a:r>
            <a:endParaRPr/>
          </a:p>
          <a:p>
            <a:pPr>
              <a:defRPr/>
            </a:pPr>
            <a:endParaRPr lang="ru-RU" sz="2000">
              <a:solidFill>
                <a:schemeClr val="bg1"/>
              </a:solidFill>
              <a:latin typeface="Montserrat Bold"/>
            </a:endParaRPr>
          </a:p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Montserrat Bold"/>
              </a:rPr>
              <a:t>Установите «Кто может звонить мне» → «Мои контакты». Все звонки от незнакомых номеров будут автоматически отклоняться.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62754" y="1452782"/>
            <a:ext cx="3719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Montserrat Bold"/>
              </a:rPr>
              <a:t>Зайдите в Настройки → Конфиденциальность и безопасность → Номер телефона.</a:t>
            </a:r>
            <a:endParaRPr/>
          </a:p>
          <a:p>
            <a:pPr>
              <a:defRPr/>
            </a:pPr>
            <a:endParaRPr lang="ru-RU" sz="2000">
              <a:solidFill>
                <a:schemeClr val="bg1"/>
              </a:solidFill>
              <a:latin typeface="Montserrat Bold"/>
            </a:endParaRPr>
          </a:p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Montserrat Bold"/>
              </a:rPr>
              <a:t>Выберите «Кто может видеть мой номер» → «Мои контакты» или «Никто».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 bwMode="auto"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/>
          </a:blipFill>
        </p:spPr>
      </p:sp>
      <p:sp>
        <p:nvSpPr>
          <p:cNvPr id="3" name="Freeform 3"/>
          <p:cNvSpPr/>
          <p:nvPr/>
        </p:nvSpPr>
        <p:spPr bwMode="auto">
          <a:xfrm rot="5400000">
            <a:off x="8990215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 fill="norm" stroke="1" extrusionOk="0">
                <a:moveTo>
                  <a:pt x="0" y="0"/>
                </a:moveTo>
                <a:lnTo>
                  <a:pt x="8541901" y="0"/>
                </a:lnTo>
                <a:lnTo>
                  <a:pt x="8541901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/>
          </a:blipFill>
        </p:spPr>
      </p:sp>
      <p:sp>
        <p:nvSpPr>
          <p:cNvPr id="4" name="Freeform 4"/>
          <p:cNvSpPr/>
          <p:nvPr/>
        </p:nvSpPr>
        <p:spPr bwMode="auto">
          <a:xfrm rot="5400000">
            <a:off x="2832861" y="810330"/>
            <a:ext cx="8541900" cy="8666340"/>
          </a:xfrm>
          <a:custGeom>
            <a:avLst/>
            <a:gdLst/>
            <a:ahLst/>
            <a:cxnLst/>
            <a:rect l="l" t="t" r="r" b="b"/>
            <a:pathLst>
              <a:path w="8541900" h="8666340" fill="norm" stroke="1" extrusionOk="0">
                <a:moveTo>
                  <a:pt x="0" y="0"/>
                </a:moveTo>
                <a:lnTo>
                  <a:pt x="8541900" y="0"/>
                </a:lnTo>
                <a:lnTo>
                  <a:pt x="8541900" y="8666340"/>
                </a:lnTo>
                <a:lnTo>
                  <a:pt x="0" y="8666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4000"/>
            </a:blip>
            <a:stretch/>
          </a:blipFill>
        </p:spPr>
      </p:sp>
      <p:grpSp>
        <p:nvGrpSpPr>
          <p:cNvPr id="5" name="Group 5"/>
          <p:cNvGrpSpPr/>
          <p:nvPr/>
        </p:nvGrpSpPr>
        <p:grpSpPr bwMode="auto">
          <a:xfrm>
            <a:off x="3129691" y="3093612"/>
            <a:ext cx="12583102" cy="6333077"/>
            <a:chOff x="0" y="0"/>
            <a:chExt cx="3203935" cy="1162067"/>
          </a:xfrm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3203935" cy="1162067"/>
            </a:xfrm>
            <a:custGeom>
              <a:avLst/>
              <a:gdLst/>
              <a:ahLst/>
              <a:cxnLst/>
              <a:rect l="l" t="t" r="r" b="b"/>
              <a:pathLst>
                <a:path w="3203935" h="1162067" fill="norm" stroke="1" extrusionOk="0">
                  <a:moveTo>
                    <a:pt x="0" y="0"/>
                  </a:moveTo>
                  <a:lnTo>
                    <a:pt x="3203935" y="0"/>
                  </a:lnTo>
                  <a:lnTo>
                    <a:pt x="3203935" y="1162067"/>
                  </a:lnTo>
                  <a:lnTo>
                    <a:pt x="0" y="1162067"/>
                  </a:lnTo>
                  <a:close/>
                </a:path>
              </a:pathLst>
            </a:custGeom>
            <a:solidFill>
              <a:srgbClr val="145DA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 bwMode="auto">
            <a:xfrm>
              <a:off x="0" y="-38100"/>
              <a:ext cx="3203935" cy="1200167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defRPr/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 bwMode="auto">
          <a:xfrm>
            <a:off x="2013219" y="668528"/>
            <a:ext cx="14261561" cy="2031325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66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</a:rPr>
              <a:t>Новый вид мошенничества в мессенджерах </a:t>
            </a:r>
            <a:endParaRPr/>
          </a:p>
        </p:txBody>
      </p:sp>
      <p:pic>
        <p:nvPicPr>
          <p:cNvPr id="10" name="Рисунок 1"/>
          <p:cNvPicPr/>
          <p:nvPr/>
        </p:nvPicPr>
        <p:blipFill>
          <a:blip r:embed="rId5"/>
          <a:stretch/>
        </p:blipFill>
        <p:spPr bwMode="auto">
          <a:xfrm>
            <a:off x="3200400" y="3136128"/>
            <a:ext cx="12441684" cy="6248043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 bwMode="auto">
          <a:xfrm>
            <a:off x="533400" y="-2095500"/>
            <a:ext cx="7019697" cy="12783988"/>
            <a:chOff x="0" y="0"/>
            <a:chExt cx="660400" cy="993118"/>
          </a:xfrm>
        </p:grpSpPr>
        <p:sp>
          <p:nvSpPr>
            <p:cNvPr id="6" name="Freeform 6"/>
            <p:cNvSpPr/>
            <p:nvPr/>
          </p:nvSpPr>
          <p:spPr bwMode="auto">
            <a:xfrm>
              <a:off x="0" y="0"/>
              <a:ext cx="660400" cy="993118"/>
            </a:xfrm>
            <a:custGeom>
              <a:avLst/>
              <a:gdLst/>
              <a:ahLst/>
              <a:cxnLst/>
              <a:rect l="l" t="t" r="r" b="b"/>
              <a:pathLst>
                <a:path w="660400" h="993118" fill="norm" stroke="1" extrusionOk="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2507"/>
                  </a:cubicBezTo>
                  <a:lnTo>
                    <a:pt x="660400" y="993118"/>
                  </a:lnTo>
                  <a:lnTo>
                    <a:pt x="0" y="993118"/>
                  </a:lnTo>
                  <a:lnTo>
                    <a:pt x="0" y="33299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7" name="TextBox 7"/>
            <p:cNvSpPr txBox="1"/>
            <p:nvPr/>
          </p:nvSpPr>
          <p:spPr bwMode="auto">
            <a:xfrm>
              <a:off x="0" y="88900"/>
              <a:ext cx="660400" cy="90421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7" name="CustomShape 2"/>
          <p:cNvSpPr/>
          <p:nvPr/>
        </p:nvSpPr>
        <p:spPr bwMode="auto">
          <a:xfrm>
            <a:off x="533400" y="1257300"/>
            <a:ext cx="7019697" cy="65845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67680" tIns="33840" rIns="67680" bIns="33840" anchor="t">
            <a:normAutofit fontScale="25000" lnSpcReduction="20000"/>
          </a:bodyPr>
          <a:lstStyle/>
          <a:p>
            <a:pPr marL="714600" lvl="1" indent="-25632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  <a:buFont typeface="Wingdings 3"/>
              <a:buChar char=""/>
              <a:defRPr/>
            </a:pP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Мошенники заменяют буквы символами – например, ЦИФРА 1 вместо БУКВЫ «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I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» (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onL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1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ne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 вместо 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onLIne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);</a:t>
            </a:r>
            <a:endParaRPr lang="ru-RU" sz="11200" b="0" strike="noStrike" spc="-1">
              <a:solidFill>
                <a:schemeClr val="bg1"/>
              </a:solidFill>
              <a:latin typeface="Montserrat Bold"/>
            </a:endParaRPr>
          </a:p>
          <a:p>
            <a:pPr marL="714600" lvl="1" indent="-25632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  <a:buFont typeface="Wingdings 3"/>
              <a:buChar char=""/>
              <a:defRPr/>
            </a:pP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Имя сайта максимально приближено к оригиналу (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onLLine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.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sberbank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.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ru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 вместо 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onLine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.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sberbank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.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ru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);</a:t>
            </a:r>
            <a:endParaRPr lang="ru-RU" sz="11200" b="0" strike="noStrike" spc="-1">
              <a:solidFill>
                <a:schemeClr val="bg1"/>
              </a:solidFill>
              <a:latin typeface="Montserrat Bold"/>
            </a:endParaRPr>
          </a:p>
          <a:p>
            <a:pPr marL="714600" lvl="1" indent="-25632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  <a:buFont typeface="Wingdings 3"/>
              <a:buChar char=""/>
              <a:defRPr/>
            </a:pP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В некоторых случаях для написания домена используются буквы похожие на латинские из алфавита другого языка;</a:t>
            </a:r>
            <a:endParaRPr lang="ru-RU" sz="11200" b="0" strike="noStrike" spc="-1">
              <a:solidFill>
                <a:schemeClr val="bg1"/>
              </a:solidFill>
              <a:latin typeface="Montserrat Bold"/>
            </a:endParaRPr>
          </a:p>
          <a:p>
            <a:pPr marL="714600" lvl="1" indent="-25632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  <a:buFont typeface="Wingdings 3"/>
              <a:buChar char=""/>
              <a:defRPr/>
            </a:pP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Фейковый сайт может располагаться в нестандартной зоне, например 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rzd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.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INFO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 или 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rzd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.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NET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, когда оригинал: 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rzd</a:t>
            </a:r>
            <a:r>
              <a:rPr lang="ru-RU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.</a:t>
            </a:r>
            <a:r>
              <a:rPr lang="en-US" sz="11200" b="1" strike="noStrike" spc="-1">
                <a:solidFill>
                  <a:schemeClr val="bg1"/>
                </a:solidFill>
                <a:latin typeface="Montserrat Bold"/>
                <a:ea typeface="DejaVu Sans"/>
              </a:rPr>
              <a:t>RU </a:t>
            </a:r>
            <a:endParaRPr lang="ru-RU" sz="11200" b="0" strike="noStrike" spc="-1">
              <a:solidFill>
                <a:schemeClr val="bg1"/>
              </a:solidFill>
              <a:latin typeface="Montserrat Bold"/>
            </a:endParaRPr>
          </a:p>
          <a:p>
            <a:pPr>
              <a:lnSpc>
                <a:spcPct val="100000"/>
              </a:lnSpc>
              <a:spcBef>
                <a:spcPts val="750"/>
              </a:spcBef>
              <a:buNone/>
              <a:defRPr/>
            </a:pPr>
            <a:endParaRPr lang="ru-RU" sz="1450" b="0" strike="noStrike" spc="-1"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8077200" y="266700"/>
            <a:ext cx="10972800" cy="2466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">
              <a:lnSpc>
                <a:spcPct val="120000"/>
              </a:lnSpc>
              <a:spcBef>
                <a:spcPts val="1200"/>
              </a:spcBef>
              <a:buClr>
                <a:srgbClr val="999999"/>
              </a:buClr>
              <a:buSzPct val="80000"/>
              <a:defRPr/>
            </a:pPr>
            <a:r>
              <a:rPr lang="ru-RU" sz="4400" b="1" strike="noStrike" spc="-1">
                <a:solidFill>
                  <a:schemeClr val="tx2">
                    <a:lumMod val="75000"/>
                  </a:schemeClr>
                </a:solidFill>
                <a:latin typeface="Montserrat Bold"/>
                <a:ea typeface="DejaVu Sans"/>
              </a:rPr>
              <a:t>ПРИ ПРОВЕРКЕ ОБРАТИТЕ ВНИМАНИЕ НА ДОМЕН (ИМЯ) САЙТА</a:t>
            </a:r>
            <a:r>
              <a:rPr lang="en-US" sz="4400" b="1" strike="noStrike" spc="-1">
                <a:solidFill>
                  <a:schemeClr val="tx2">
                    <a:lumMod val="75000"/>
                  </a:schemeClr>
                </a:solidFill>
                <a:latin typeface="Montserrat Bold"/>
                <a:ea typeface="DejaVu Sans"/>
              </a:rPr>
              <a:t>:</a:t>
            </a:r>
            <a:endParaRPr lang="ru-RU" sz="4400" b="0" strike="noStrike" spc="-1">
              <a:solidFill>
                <a:schemeClr val="tx2">
                  <a:lumMod val="75000"/>
                </a:schemeClr>
              </a:solidFill>
              <a:latin typeface="Montserrat Bold"/>
            </a:endParaRPr>
          </a:p>
        </p:txBody>
      </p:sp>
      <p:sp>
        <p:nvSpPr>
          <p:cNvPr id="21" name="Рамка 20"/>
          <p:cNvSpPr/>
          <p:nvPr/>
        </p:nvSpPr>
        <p:spPr bwMode="auto">
          <a:xfrm>
            <a:off x="7772400" y="3298336"/>
            <a:ext cx="10515600" cy="5442927"/>
          </a:xfrm>
          <a:prstGeom prst="frame">
            <a:avLst>
              <a:gd name="adj1" fmla="val 125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n w="0"/>
              <a:solidFill>
                <a:schemeClr val="accent1"/>
              </a:solidFill>
            </a:endParaRPr>
          </a:p>
        </p:txBody>
      </p:sp>
      <p:pic>
        <p:nvPicPr>
          <p:cNvPr id="18" name="Рисунок 4" descr="http://post.mvd.ru/Session/870976-ovoST0c3EHZ65G63y6n7-kmbduek/MIME/INBOX-MM-1/2718-03-B/Fishingovye-sajty-v-brauzere.jpg"/>
          <p:cNvPicPr/>
          <p:nvPr/>
        </p:nvPicPr>
        <p:blipFill>
          <a:blip r:embed="rId2"/>
          <a:stretch/>
        </p:blipFill>
        <p:spPr bwMode="auto">
          <a:xfrm>
            <a:off x="7924800" y="3543299"/>
            <a:ext cx="10186987" cy="4953000"/>
          </a:xfrm>
          <a:prstGeom prst="rect">
            <a:avLst/>
          </a:prstGeom>
          <a:ln w="0">
            <a:noFill/>
          </a:ln>
        </p:spPr>
      </p:pic>
      <p:pic>
        <p:nvPicPr>
          <p:cNvPr id="22" name="Picture 5" descr="C:\Users\Елена\Desktop\10\Орел.gif"/>
          <p:cNvPicPr/>
          <p:nvPr/>
        </p:nvPicPr>
        <p:blipFill>
          <a:blip r:embed="rId3"/>
          <a:stretch/>
        </p:blipFill>
        <p:spPr bwMode="auto">
          <a:xfrm>
            <a:off x="11853612" y="9144494"/>
            <a:ext cx="1738563" cy="875806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 bwMode="auto">
          <a:xfrm>
            <a:off x="-188217" y="9258300"/>
            <a:ext cx="18476217" cy="1028700"/>
            <a:chOff x="0" y="0"/>
            <a:chExt cx="4866164" cy="270933"/>
          </a:xfrm>
        </p:grpSpPr>
        <p:sp>
          <p:nvSpPr>
            <p:cNvPr id="4" name="Freeform 4"/>
            <p:cNvSpPr/>
            <p:nvPr/>
          </p:nvSpPr>
          <p:spPr bwMode="auto">
            <a:xfrm>
              <a:off x="0" y="0"/>
              <a:ext cx="4866164" cy="270933"/>
            </a:xfrm>
            <a:custGeom>
              <a:avLst/>
              <a:gdLst/>
              <a:ahLst/>
              <a:cxnLst/>
              <a:rect l="l" t="t" r="r" b="b"/>
              <a:pathLst>
                <a:path w="4866164" h="270933" fill="norm" stroke="1" extrusionOk="0">
                  <a:moveTo>
                    <a:pt x="0" y="0"/>
                  </a:moveTo>
                  <a:lnTo>
                    <a:pt x="4866164" y="0"/>
                  </a:lnTo>
                  <a:lnTo>
                    <a:pt x="4866164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5B98BA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 bwMode="auto">
            <a:xfrm>
              <a:off x="0" y="-38100"/>
              <a:ext cx="4866164" cy="30903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 bwMode="auto">
          <a:xfrm>
            <a:off x="3194051" y="7514074"/>
            <a:ext cx="12610070" cy="2476500"/>
            <a:chOff x="0" y="0"/>
            <a:chExt cx="3042735" cy="134476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3042735" cy="1344760"/>
            </a:xfrm>
            <a:custGeom>
              <a:avLst/>
              <a:gdLst/>
              <a:ahLst/>
              <a:cxnLst/>
              <a:rect l="l" t="t" r="r" b="b"/>
              <a:pathLst>
                <a:path w="3042735" h="1344760" fill="norm" stroke="1" extrusionOk="0">
                  <a:moveTo>
                    <a:pt x="0" y="0"/>
                  </a:moveTo>
                  <a:lnTo>
                    <a:pt x="3042735" y="0"/>
                  </a:lnTo>
                  <a:lnTo>
                    <a:pt x="3042735" y="1344760"/>
                  </a:lnTo>
                  <a:lnTo>
                    <a:pt x="0" y="1344760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0" y="-38100"/>
              <a:ext cx="3042735" cy="138286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 bwMode="auto">
          <a:xfrm>
            <a:off x="3048000" y="7886244"/>
            <a:ext cx="12610070" cy="1661993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36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Проверьте продавца / покупателя при помощи</a:t>
            </a:r>
            <a:br>
              <a:rPr lang="ru-RU" sz="36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</a:br>
            <a:r>
              <a:rPr lang="ru-RU" sz="36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различных сервисов. Например на сайте</a:t>
            </a:r>
            <a:br>
              <a:rPr lang="ru-RU" sz="36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</a:br>
            <a:r>
              <a:rPr lang="ru-RU" sz="3600" b="1">
                <a:solidFill>
                  <a:srgbClr val="FDFDFD"/>
                </a:solidFill>
                <a:latin typeface="Montserrat Bold"/>
                <a:ea typeface="Montserrat Bold"/>
                <a:cs typeface="Montserrat Bold"/>
              </a:rPr>
              <a:t>«Доверие в сети»</a:t>
            </a:r>
            <a:endParaRPr/>
          </a:p>
        </p:txBody>
      </p:sp>
      <p:pic>
        <p:nvPicPr>
          <p:cNvPr id="11" name="Picture 2"/>
          <p:cNvPicPr/>
          <p:nvPr/>
        </p:nvPicPr>
        <p:blipFill>
          <a:blip r:embed="rId2"/>
          <a:stretch/>
        </p:blipFill>
        <p:spPr bwMode="auto">
          <a:xfrm>
            <a:off x="1440" y="179722"/>
            <a:ext cx="18286560" cy="6792578"/>
          </a:xfrm>
          <a:prstGeom prst="rect">
            <a:avLst/>
          </a:prstGeom>
          <a:ln w="0">
            <a:noFill/>
          </a:ln>
        </p:spPr>
      </p:pic>
      <p:sp>
        <p:nvSpPr>
          <p:cNvPr id="12" name="Половина рамки 11"/>
          <p:cNvSpPr/>
          <p:nvPr/>
        </p:nvSpPr>
        <p:spPr bwMode="auto">
          <a:xfrm>
            <a:off x="2887662" y="7290477"/>
            <a:ext cx="1308101" cy="1227395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CB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 bwMode="auto">
          <a:xfrm rot="10800000">
            <a:off x="14802409" y="8984347"/>
            <a:ext cx="1308101" cy="1227395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CB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DFDFD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14517814" y="-315404"/>
            <a:ext cx="3964281" cy="10917809"/>
            <a:chOff x="0" y="0"/>
            <a:chExt cx="1044090" cy="2875471"/>
          </a:xfrm>
        </p:grpSpPr>
        <p:sp>
          <p:nvSpPr>
            <p:cNvPr id="3" name="Freeform 3"/>
            <p:cNvSpPr/>
            <p:nvPr/>
          </p:nvSpPr>
          <p:spPr bwMode="auto">
            <a:xfrm>
              <a:off x="0" y="0"/>
              <a:ext cx="1044090" cy="2875471"/>
            </a:xfrm>
            <a:custGeom>
              <a:avLst/>
              <a:gdLst/>
              <a:ahLst/>
              <a:cxnLst/>
              <a:rect l="l" t="t" r="r" b="b"/>
              <a:pathLst>
                <a:path w="1044090" h="2875472" fill="norm" stroke="1" extrusionOk="0">
                  <a:moveTo>
                    <a:pt x="0" y="0"/>
                  </a:moveTo>
                  <a:lnTo>
                    <a:pt x="1044090" y="0"/>
                  </a:lnTo>
                  <a:lnTo>
                    <a:pt x="1044090" y="2875472"/>
                  </a:lnTo>
                  <a:lnTo>
                    <a:pt x="0" y="2875472"/>
                  </a:lnTo>
                  <a:close/>
                </a:path>
              </a:pathLst>
            </a:custGeom>
            <a:solidFill>
              <a:srgbClr val="145DA0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 bwMode="auto">
            <a:xfrm>
              <a:off x="0" y="-38100"/>
              <a:ext cx="1044090" cy="291357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rcRect l="0" t="21794" r="0" b="0"/>
          <a:stretch/>
        </p:blipFill>
        <p:spPr bwMode="auto">
          <a:xfrm>
            <a:off x="381000" y="2158834"/>
            <a:ext cx="14020799" cy="812816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 bwMode="auto">
          <a:xfrm>
            <a:off x="-1867766" y="-1614217"/>
            <a:ext cx="3735531" cy="37355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 bwMode="auto"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fill="norm" stroke="1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145DA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 bwMode="auto">
            <a:xfrm>
              <a:off x="76200" y="38100"/>
              <a:ext cx="660400" cy="6985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ts val="0"/>
                </a:spcBef>
                <a:defRPr/>
              </a:pPr>
              <a:endParaRPr/>
            </a:p>
          </p:txBody>
        </p:sp>
      </p:grpSp>
      <p:sp>
        <p:nvSpPr>
          <p:cNvPr id="15" name="TextBox 9"/>
          <p:cNvSpPr txBox="1"/>
          <p:nvPr/>
        </p:nvSpPr>
        <p:spPr bwMode="auto">
          <a:xfrm>
            <a:off x="2222733" y="165997"/>
            <a:ext cx="12610070" cy="1846659"/>
          </a:xfrm>
          <a:prstGeom prst="rect">
            <a:avLst/>
          </a:prstGeom>
        </p:spPr>
        <p:txBody>
          <a:bodyPr wrap="square" lIns="36000" tIns="36000" rIns="36000" bIns="36000" rtlCol="0" anchor="t">
            <a:spAutoFit/>
          </a:bodyPr>
          <a:lstStyle/>
          <a:p>
            <a:pPr marL="0" lvl="0" indent="0" algn="ctr">
              <a:spcBef>
                <a:spcPts val="0"/>
              </a:spcBef>
              <a:defRPr/>
            </a:pPr>
            <a:r>
              <a:rPr lang="ru-RU" sz="6000" b="1">
                <a:solidFill>
                  <a:schemeClr val="tx2">
                    <a:lumMod val="75000"/>
                  </a:schemeClr>
                </a:solidFill>
                <a:latin typeface="Montserrat Bold"/>
                <a:ea typeface="Montserrat Bold"/>
                <a:cs typeface="Montserrat Bold"/>
              </a:rPr>
              <a:t>Признаки финансовой пирамиды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r7-office/2024.4.2.721</Application>
  <DocSecurity>0</DocSecurity>
  <PresentationFormat>Произвольный</PresentationFormat>
  <Paragraphs>0</Paragraphs>
  <Slides>33</Slides>
  <Notes>33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Professional Modern Technology Pitch Deck Presentation</dc:title>
  <dc:subject/>
  <dc:creator>Izimrut</dc:creator>
  <cp:keywords/>
  <dc:description/>
  <dc:identifier>DAGycxu-xD8</dc:identifier>
  <dc:language/>
  <cp:lastModifiedBy>Аноним</cp:lastModifiedBy>
  <cp:revision>36</cp:revision>
  <dcterms:created xsi:type="dcterms:W3CDTF">2006-08-16T00:00:00Z</dcterms:created>
  <dcterms:modified xsi:type="dcterms:W3CDTF">2026-02-24T09:03:08Z</dcterms:modified>
  <cp:category/>
  <cp:contentStatus/>
  <cp:version/>
</cp:coreProperties>
</file>